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5" r:id="rId2"/>
    <p:sldId id="258" r:id="rId3"/>
    <p:sldId id="261" r:id="rId4"/>
    <p:sldId id="262" r:id="rId5"/>
    <p:sldId id="268" r:id="rId6"/>
    <p:sldId id="273" r:id="rId7"/>
    <p:sldId id="274" r:id="rId8"/>
    <p:sldId id="271" r:id="rId9"/>
    <p:sldId id="270"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3" d="100"/>
          <a:sy n="83" d="100"/>
        </p:scale>
        <p:origin x="1325"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47D38-8CFA-7AB2-AAA5-98E18C1303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49A18E9-A529-37C3-5E46-2B48FCD5D6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DFA0D7-58AF-D6A4-3ECC-C8635EC66004}"/>
              </a:ext>
            </a:extLst>
          </p:cNvPr>
          <p:cNvSpPr>
            <a:spLocks noGrp="1"/>
          </p:cNvSpPr>
          <p:nvPr>
            <p:ph type="dt" sz="half" idx="10"/>
          </p:nvPr>
        </p:nvSpPr>
        <p:spPr/>
        <p:txBody>
          <a:bodyPr/>
          <a:lstStyle/>
          <a:p>
            <a:fld id="{7C5AF628-E5CB-4E86-AED4-741DA32CBD2B}" type="datetimeFigureOut">
              <a:rPr lang="en-US" smtClean="0"/>
              <a:t>10/16/2022</a:t>
            </a:fld>
            <a:endParaRPr lang="en-US"/>
          </a:p>
        </p:txBody>
      </p:sp>
      <p:sp>
        <p:nvSpPr>
          <p:cNvPr id="5" name="Footer Placeholder 4">
            <a:extLst>
              <a:ext uri="{FF2B5EF4-FFF2-40B4-BE49-F238E27FC236}">
                <a16:creationId xmlns:a16="http://schemas.microsoft.com/office/drawing/2014/main" id="{B7097743-39E2-BD4F-8591-BDDF22B994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140BC9-671A-709A-EB81-167CF0240CDA}"/>
              </a:ext>
            </a:extLst>
          </p:cNvPr>
          <p:cNvSpPr>
            <a:spLocks noGrp="1"/>
          </p:cNvSpPr>
          <p:nvPr>
            <p:ph type="sldNum" sz="quarter" idx="12"/>
          </p:nvPr>
        </p:nvSpPr>
        <p:spPr/>
        <p:txBody>
          <a:bodyPr/>
          <a:lstStyle/>
          <a:p>
            <a:fld id="{B38BF489-1701-4EA0-8B47-A7A6CB9EAB70}" type="slidenum">
              <a:rPr lang="en-US" smtClean="0"/>
              <a:t>‹#›</a:t>
            </a:fld>
            <a:endParaRPr lang="en-US"/>
          </a:p>
        </p:txBody>
      </p:sp>
    </p:spTree>
    <p:extLst>
      <p:ext uri="{BB962C8B-B14F-4D97-AF65-F5344CB8AC3E}">
        <p14:creationId xmlns:p14="http://schemas.microsoft.com/office/powerpoint/2010/main" val="1716876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1EBFC-3650-ADA7-ABDE-28C02B9087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4A9B974-8B1E-A177-8CE8-656C9F9867E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4B5CFB-343A-7FC6-E971-0DE05AD47D59}"/>
              </a:ext>
            </a:extLst>
          </p:cNvPr>
          <p:cNvSpPr>
            <a:spLocks noGrp="1"/>
          </p:cNvSpPr>
          <p:nvPr>
            <p:ph type="dt" sz="half" idx="10"/>
          </p:nvPr>
        </p:nvSpPr>
        <p:spPr/>
        <p:txBody>
          <a:bodyPr/>
          <a:lstStyle/>
          <a:p>
            <a:fld id="{7C5AF628-E5CB-4E86-AED4-741DA32CBD2B}" type="datetimeFigureOut">
              <a:rPr lang="en-US" smtClean="0"/>
              <a:t>10/16/2022</a:t>
            </a:fld>
            <a:endParaRPr lang="en-US"/>
          </a:p>
        </p:txBody>
      </p:sp>
      <p:sp>
        <p:nvSpPr>
          <p:cNvPr id="5" name="Footer Placeholder 4">
            <a:extLst>
              <a:ext uri="{FF2B5EF4-FFF2-40B4-BE49-F238E27FC236}">
                <a16:creationId xmlns:a16="http://schemas.microsoft.com/office/drawing/2014/main" id="{9C2A9F73-347C-A863-AEED-49573727FF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AC0594-1A05-4ECB-A55B-4BC2DB62F2EC}"/>
              </a:ext>
            </a:extLst>
          </p:cNvPr>
          <p:cNvSpPr>
            <a:spLocks noGrp="1"/>
          </p:cNvSpPr>
          <p:nvPr>
            <p:ph type="sldNum" sz="quarter" idx="12"/>
          </p:nvPr>
        </p:nvSpPr>
        <p:spPr/>
        <p:txBody>
          <a:bodyPr/>
          <a:lstStyle/>
          <a:p>
            <a:fld id="{B38BF489-1701-4EA0-8B47-A7A6CB9EAB70}" type="slidenum">
              <a:rPr lang="en-US" smtClean="0"/>
              <a:t>‹#›</a:t>
            </a:fld>
            <a:endParaRPr lang="en-US"/>
          </a:p>
        </p:txBody>
      </p:sp>
    </p:spTree>
    <p:extLst>
      <p:ext uri="{BB962C8B-B14F-4D97-AF65-F5344CB8AC3E}">
        <p14:creationId xmlns:p14="http://schemas.microsoft.com/office/powerpoint/2010/main" val="1011894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CDD0EC7-6E1E-C523-0503-8728575F544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B85DE7-5960-5B4A-4693-F329F473A12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2AA0D0-F000-F485-C31E-95A1438634EF}"/>
              </a:ext>
            </a:extLst>
          </p:cNvPr>
          <p:cNvSpPr>
            <a:spLocks noGrp="1"/>
          </p:cNvSpPr>
          <p:nvPr>
            <p:ph type="dt" sz="half" idx="10"/>
          </p:nvPr>
        </p:nvSpPr>
        <p:spPr/>
        <p:txBody>
          <a:bodyPr/>
          <a:lstStyle/>
          <a:p>
            <a:fld id="{7C5AF628-E5CB-4E86-AED4-741DA32CBD2B}" type="datetimeFigureOut">
              <a:rPr lang="en-US" smtClean="0"/>
              <a:t>10/16/2022</a:t>
            </a:fld>
            <a:endParaRPr lang="en-US"/>
          </a:p>
        </p:txBody>
      </p:sp>
      <p:sp>
        <p:nvSpPr>
          <p:cNvPr id="5" name="Footer Placeholder 4">
            <a:extLst>
              <a:ext uri="{FF2B5EF4-FFF2-40B4-BE49-F238E27FC236}">
                <a16:creationId xmlns:a16="http://schemas.microsoft.com/office/drawing/2014/main" id="{D09E3201-CB85-679B-E40B-639904B960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88FD1E-3110-8AF6-38FB-D0BD3BD91BA5}"/>
              </a:ext>
            </a:extLst>
          </p:cNvPr>
          <p:cNvSpPr>
            <a:spLocks noGrp="1"/>
          </p:cNvSpPr>
          <p:nvPr>
            <p:ph type="sldNum" sz="quarter" idx="12"/>
          </p:nvPr>
        </p:nvSpPr>
        <p:spPr/>
        <p:txBody>
          <a:bodyPr/>
          <a:lstStyle/>
          <a:p>
            <a:fld id="{B38BF489-1701-4EA0-8B47-A7A6CB9EAB70}" type="slidenum">
              <a:rPr lang="en-US" smtClean="0"/>
              <a:t>‹#›</a:t>
            </a:fld>
            <a:endParaRPr lang="en-US"/>
          </a:p>
        </p:txBody>
      </p:sp>
    </p:spTree>
    <p:extLst>
      <p:ext uri="{BB962C8B-B14F-4D97-AF65-F5344CB8AC3E}">
        <p14:creationId xmlns:p14="http://schemas.microsoft.com/office/powerpoint/2010/main" val="325688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C1415-F55E-B0E1-BEBB-A354165A9E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F4C3D2-EC38-94B1-9AAE-92CCB5013C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3FF7FE-FAF6-7B7B-66C0-31A88B6DB1E8}"/>
              </a:ext>
            </a:extLst>
          </p:cNvPr>
          <p:cNvSpPr>
            <a:spLocks noGrp="1"/>
          </p:cNvSpPr>
          <p:nvPr>
            <p:ph type="dt" sz="half" idx="10"/>
          </p:nvPr>
        </p:nvSpPr>
        <p:spPr/>
        <p:txBody>
          <a:bodyPr/>
          <a:lstStyle/>
          <a:p>
            <a:fld id="{7C5AF628-E5CB-4E86-AED4-741DA32CBD2B}" type="datetimeFigureOut">
              <a:rPr lang="en-US" smtClean="0"/>
              <a:t>10/16/2022</a:t>
            </a:fld>
            <a:endParaRPr lang="en-US"/>
          </a:p>
        </p:txBody>
      </p:sp>
      <p:sp>
        <p:nvSpPr>
          <p:cNvPr id="5" name="Footer Placeholder 4">
            <a:extLst>
              <a:ext uri="{FF2B5EF4-FFF2-40B4-BE49-F238E27FC236}">
                <a16:creationId xmlns:a16="http://schemas.microsoft.com/office/drawing/2014/main" id="{8715E42F-DF0E-EE1B-AE9B-DE2B371AC4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014AD4-714C-52D3-3D1E-5AE58D59ED24}"/>
              </a:ext>
            </a:extLst>
          </p:cNvPr>
          <p:cNvSpPr>
            <a:spLocks noGrp="1"/>
          </p:cNvSpPr>
          <p:nvPr>
            <p:ph type="sldNum" sz="quarter" idx="12"/>
          </p:nvPr>
        </p:nvSpPr>
        <p:spPr/>
        <p:txBody>
          <a:bodyPr/>
          <a:lstStyle/>
          <a:p>
            <a:fld id="{B38BF489-1701-4EA0-8B47-A7A6CB9EAB70}" type="slidenum">
              <a:rPr lang="en-US" smtClean="0"/>
              <a:t>‹#›</a:t>
            </a:fld>
            <a:endParaRPr lang="en-US"/>
          </a:p>
        </p:txBody>
      </p:sp>
    </p:spTree>
    <p:extLst>
      <p:ext uri="{BB962C8B-B14F-4D97-AF65-F5344CB8AC3E}">
        <p14:creationId xmlns:p14="http://schemas.microsoft.com/office/powerpoint/2010/main" val="4050234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5678B-C390-1D64-2D74-D4F6B6B6D4C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4A6D406-3BFF-4269-B7BD-9C066206AB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99545C-08CB-7156-7B8F-05179BEBE39D}"/>
              </a:ext>
            </a:extLst>
          </p:cNvPr>
          <p:cNvSpPr>
            <a:spLocks noGrp="1"/>
          </p:cNvSpPr>
          <p:nvPr>
            <p:ph type="dt" sz="half" idx="10"/>
          </p:nvPr>
        </p:nvSpPr>
        <p:spPr/>
        <p:txBody>
          <a:bodyPr/>
          <a:lstStyle/>
          <a:p>
            <a:fld id="{7C5AF628-E5CB-4E86-AED4-741DA32CBD2B}" type="datetimeFigureOut">
              <a:rPr lang="en-US" smtClean="0"/>
              <a:t>10/16/2022</a:t>
            </a:fld>
            <a:endParaRPr lang="en-US"/>
          </a:p>
        </p:txBody>
      </p:sp>
      <p:sp>
        <p:nvSpPr>
          <p:cNvPr id="5" name="Footer Placeholder 4">
            <a:extLst>
              <a:ext uri="{FF2B5EF4-FFF2-40B4-BE49-F238E27FC236}">
                <a16:creationId xmlns:a16="http://schemas.microsoft.com/office/drawing/2014/main" id="{8780DD4A-C72F-DCF7-1D1E-75055F400E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988628-FE2E-B6E2-BFF7-65C0E083EFF1}"/>
              </a:ext>
            </a:extLst>
          </p:cNvPr>
          <p:cNvSpPr>
            <a:spLocks noGrp="1"/>
          </p:cNvSpPr>
          <p:nvPr>
            <p:ph type="sldNum" sz="quarter" idx="12"/>
          </p:nvPr>
        </p:nvSpPr>
        <p:spPr/>
        <p:txBody>
          <a:bodyPr/>
          <a:lstStyle/>
          <a:p>
            <a:fld id="{B38BF489-1701-4EA0-8B47-A7A6CB9EAB70}" type="slidenum">
              <a:rPr lang="en-US" smtClean="0"/>
              <a:t>‹#›</a:t>
            </a:fld>
            <a:endParaRPr lang="en-US"/>
          </a:p>
        </p:txBody>
      </p:sp>
    </p:spTree>
    <p:extLst>
      <p:ext uri="{BB962C8B-B14F-4D97-AF65-F5344CB8AC3E}">
        <p14:creationId xmlns:p14="http://schemas.microsoft.com/office/powerpoint/2010/main" val="536256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D45E3-23F6-52CD-0CCF-1097263751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3E210B-D1B9-BDE1-A6F3-9E4EEDC5C37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27849B-3641-1378-B919-6AE04EF328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FB5B07-D0C1-B8EE-A482-51996BF2CC4F}"/>
              </a:ext>
            </a:extLst>
          </p:cNvPr>
          <p:cNvSpPr>
            <a:spLocks noGrp="1"/>
          </p:cNvSpPr>
          <p:nvPr>
            <p:ph type="dt" sz="half" idx="10"/>
          </p:nvPr>
        </p:nvSpPr>
        <p:spPr/>
        <p:txBody>
          <a:bodyPr/>
          <a:lstStyle/>
          <a:p>
            <a:fld id="{7C5AF628-E5CB-4E86-AED4-741DA32CBD2B}" type="datetimeFigureOut">
              <a:rPr lang="en-US" smtClean="0"/>
              <a:t>10/16/2022</a:t>
            </a:fld>
            <a:endParaRPr lang="en-US"/>
          </a:p>
        </p:txBody>
      </p:sp>
      <p:sp>
        <p:nvSpPr>
          <p:cNvPr id="6" name="Footer Placeholder 5">
            <a:extLst>
              <a:ext uri="{FF2B5EF4-FFF2-40B4-BE49-F238E27FC236}">
                <a16:creationId xmlns:a16="http://schemas.microsoft.com/office/drawing/2014/main" id="{CD8FBAC5-097D-8F6D-CBEC-5D4BD11309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B7EE75-21B9-D5BB-35C7-68645673F5CD}"/>
              </a:ext>
            </a:extLst>
          </p:cNvPr>
          <p:cNvSpPr>
            <a:spLocks noGrp="1"/>
          </p:cNvSpPr>
          <p:nvPr>
            <p:ph type="sldNum" sz="quarter" idx="12"/>
          </p:nvPr>
        </p:nvSpPr>
        <p:spPr/>
        <p:txBody>
          <a:bodyPr/>
          <a:lstStyle/>
          <a:p>
            <a:fld id="{B38BF489-1701-4EA0-8B47-A7A6CB9EAB70}" type="slidenum">
              <a:rPr lang="en-US" smtClean="0"/>
              <a:t>‹#›</a:t>
            </a:fld>
            <a:endParaRPr lang="en-US"/>
          </a:p>
        </p:txBody>
      </p:sp>
    </p:spTree>
    <p:extLst>
      <p:ext uri="{BB962C8B-B14F-4D97-AF65-F5344CB8AC3E}">
        <p14:creationId xmlns:p14="http://schemas.microsoft.com/office/powerpoint/2010/main" val="1259405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69B86-014B-91C4-68B7-F7630DDC60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AEB0722-0BF4-A2C5-0213-7D1308CF0A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4BC1C5-D372-F668-9CD0-F5FE2BE6305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104966-F2D9-6F43-9BD4-1B394ADFCD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458CFC-CCD3-3FCE-DCA9-797CDE6E6B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8E88BCB-CF3B-1083-4902-63B0DDA62216}"/>
              </a:ext>
            </a:extLst>
          </p:cNvPr>
          <p:cNvSpPr>
            <a:spLocks noGrp="1"/>
          </p:cNvSpPr>
          <p:nvPr>
            <p:ph type="dt" sz="half" idx="10"/>
          </p:nvPr>
        </p:nvSpPr>
        <p:spPr/>
        <p:txBody>
          <a:bodyPr/>
          <a:lstStyle/>
          <a:p>
            <a:fld id="{7C5AF628-E5CB-4E86-AED4-741DA32CBD2B}" type="datetimeFigureOut">
              <a:rPr lang="en-US" smtClean="0"/>
              <a:t>10/16/2022</a:t>
            </a:fld>
            <a:endParaRPr lang="en-US"/>
          </a:p>
        </p:txBody>
      </p:sp>
      <p:sp>
        <p:nvSpPr>
          <p:cNvPr id="8" name="Footer Placeholder 7">
            <a:extLst>
              <a:ext uri="{FF2B5EF4-FFF2-40B4-BE49-F238E27FC236}">
                <a16:creationId xmlns:a16="http://schemas.microsoft.com/office/drawing/2014/main" id="{F6ADC037-457D-A6A5-F031-6716E0A6AB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35B651-51C4-6F4C-E222-AA0031E3A5DF}"/>
              </a:ext>
            </a:extLst>
          </p:cNvPr>
          <p:cNvSpPr>
            <a:spLocks noGrp="1"/>
          </p:cNvSpPr>
          <p:nvPr>
            <p:ph type="sldNum" sz="quarter" idx="12"/>
          </p:nvPr>
        </p:nvSpPr>
        <p:spPr/>
        <p:txBody>
          <a:bodyPr/>
          <a:lstStyle/>
          <a:p>
            <a:fld id="{B38BF489-1701-4EA0-8B47-A7A6CB9EAB70}" type="slidenum">
              <a:rPr lang="en-US" smtClean="0"/>
              <a:t>‹#›</a:t>
            </a:fld>
            <a:endParaRPr lang="en-US"/>
          </a:p>
        </p:txBody>
      </p:sp>
    </p:spTree>
    <p:extLst>
      <p:ext uri="{BB962C8B-B14F-4D97-AF65-F5344CB8AC3E}">
        <p14:creationId xmlns:p14="http://schemas.microsoft.com/office/powerpoint/2010/main" val="810791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FB503-1FC5-6A8C-7A79-E350E065CB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329739-2055-42D6-3D8D-3F1DE0B7F5AC}"/>
              </a:ext>
            </a:extLst>
          </p:cNvPr>
          <p:cNvSpPr>
            <a:spLocks noGrp="1"/>
          </p:cNvSpPr>
          <p:nvPr>
            <p:ph type="dt" sz="half" idx="10"/>
          </p:nvPr>
        </p:nvSpPr>
        <p:spPr/>
        <p:txBody>
          <a:bodyPr/>
          <a:lstStyle/>
          <a:p>
            <a:fld id="{7C5AF628-E5CB-4E86-AED4-741DA32CBD2B}" type="datetimeFigureOut">
              <a:rPr lang="en-US" smtClean="0"/>
              <a:t>10/16/2022</a:t>
            </a:fld>
            <a:endParaRPr lang="en-US"/>
          </a:p>
        </p:txBody>
      </p:sp>
      <p:sp>
        <p:nvSpPr>
          <p:cNvPr id="4" name="Footer Placeholder 3">
            <a:extLst>
              <a:ext uri="{FF2B5EF4-FFF2-40B4-BE49-F238E27FC236}">
                <a16:creationId xmlns:a16="http://schemas.microsoft.com/office/drawing/2014/main" id="{20957AEB-944E-E589-B82D-41B787157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702923A-6307-2BAB-C4D5-F34EF4DC4A65}"/>
              </a:ext>
            </a:extLst>
          </p:cNvPr>
          <p:cNvSpPr>
            <a:spLocks noGrp="1"/>
          </p:cNvSpPr>
          <p:nvPr>
            <p:ph type="sldNum" sz="quarter" idx="12"/>
          </p:nvPr>
        </p:nvSpPr>
        <p:spPr/>
        <p:txBody>
          <a:bodyPr/>
          <a:lstStyle/>
          <a:p>
            <a:fld id="{B38BF489-1701-4EA0-8B47-A7A6CB9EAB70}" type="slidenum">
              <a:rPr lang="en-US" smtClean="0"/>
              <a:t>‹#›</a:t>
            </a:fld>
            <a:endParaRPr lang="en-US"/>
          </a:p>
        </p:txBody>
      </p:sp>
    </p:spTree>
    <p:extLst>
      <p:ext uri="{BB962C8B-B14F-4D97-AF65-F5344CB8AC3E}">
        <p14:creationId xmlns:p14="http://schemas.microsoft.com/office/powerpoint/2010/main" val="3563676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035631-0DC7-CF21-DBBB-8B78E0C72A85}"/>
              </a:ext>
            </a:extLst>
          </p:cNvPr>
          <p:cNvSpPr>
            <a:spLocks noGrp="1"/>
          </p:cNvSpPr>
          <p:nvPr>
            <p:ph type="dt" sz="half" idx="10"/>
          </p:nvPr>
        </p:nvSpPr>
        <p:spPr/>
        <p:txBody>
          <a:bodyPr/>
          <a:lstStyle/>
          <a:p>
            <a:fld id="{7C5AF628-E5CB-4E86-AED4-741DA32CBD2B}" type="datetimeFigureOut">
              <a:rPr lang="en-US" smtClean="0"/>
              <a:t>10/16/2022</a:t>
            </a:fld>
            <a:endParaRPr lang="en-US"/>
          </a:p>
        </p:txBody>
      </p:sp>
      <p:sp>
        <p:nvSpPr>
          <p:cNvPr id="3" name="Footer Placeholder 2">
            <a:extLst>
              <a:ext uri="{FF2B5EF4-FFF2-40B4-BE49-F238E27FC236}">
                <a16:creationId xmlns:a16="http://schemas.microsoft.com/office/drawing/2014/main" id="{4A1A1F38-AA65-CECF-79A3-19154DB133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BE9448-FF45-B0F7-ECCD-9912C797A1CC}"/>
              </a:ext>
            </a:extLst>
          </p:cNvPr>
          <p:cNvSpPr>
            <a:spLocks noGrp="1"/>
          </p:cNvSpPr>
          <p:nvPr>
            <p:ph type="sldNum" sz="quarter" idx="12"/>
          </p:nvPr>
        </p:nvSpPr>
        <p:spPr/>
        <p:txBody>
          <a:bodyPr/>
          <a:lstStyle/>
          <a:p>
            <a:fld id="{B38BF489-1701-4EA0-8B47-A7A6CB9EAB70}" type="slidenum">
              <a:rPr lang="en-US" smtClean="0"/>
              <a:t>‹#›</a:t>
            </a:fld>
            <a:endParaRPr lang="en-US"/>
          </a:p>
        </p:txBody>
      </p:sp>
    </p:spTree>
    <p:extLst>
      <p:ext uri="{BB962C8B-B14F-4D97-AF65-F5344CB8AC3E}">
        <p14:creationId xmlns:p14="http://schemas.microsoft.com/office/powerpoint/2010/main" val="11361800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56BCB-6D15-9DB5-D8B3-2A035E06A7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3F149A-8970-52E1-01BB-A4E6608604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647769-2907-3763-719C-CCF57C0254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C8ACB0-A096-FCA7-F19F-28525DC5454F}"/>
              </a:ext>
            </a:extLst>
          </p:cNvPr>
          <p:cNvSpPr>
            <a:spLocks noGrp="1"/>
          </p:cNvSpPr>
          <p:nvPr>
            <p:ph type="dt" sz="half" idx="10"/>
          </p:nvPr>
        </p:nvSpPr>
        <p:spPr/>
        <p:txBody>
          <a:bodyPr/>
          <a:lstStyle/>
          <a:p>
            <a:fld id="{7C5AF628-E5CB-4E86-AED4-741DA32CBD2B}" type="datetimeFigureOut">
              <a:rPr lang="en-US" smtClean="0"/>
              <a:t>10/16/2022</a:t>
            </a:fld>
            <a:endParaRPr lang="en-US"/>
          </a:p>
        </p:txBody>
      </p:sp>
      <p:sp>
        <p:nvSpPr>
          <p:cNvPr id="6" name="Footer Placeholder 5">
            <a:extLst>
              <a:ext uri="{FF2B5EF4-FFF2-40B4-BE49-F238E27FC236}">
                <a16:creationId xmlns:a16="http://schemas.microsoft.com/office/drawing/2014/main" id="{EF793ACD-8D65-C042-CFBF-87376856F0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957926-7593-D636-71CB-C61ED2D671A6}"/>
              </a:ext>
            </a:extLst>
          </p:cNvPr>
          <p:cNvSpPr>
            <a:spLocks noGrp="1"/>
          </p:cNvSpPr>
          <p:nvPr>
            <p:ph type="sldNum" sz="quarter" idx="12"/>
          </p:nvPr>
        </p:nvSpPr>
        <p:spPr/>
        <p:txBody>
          <a:bodyPr/>
          <a:lstStyle/>
          <a:p>
            <a:fld id="{B38BF489-1701-4EA0-8B47-A7A6CB9EAB70}" type="slidenum">
              <a:rPr lang="en-US" smtClean="0"/>
              <a:t>‹#›</a:t>
            </a:fld>
            <a:endParaRPr lang="en-US"/>
          </a:p>
        </p:txBody>
      </p:sp>
    </p:spTree>
    <p:extLst>
      <p:ext uri="{BB962C8B-B14F-4D97-AF65-F5344CB8AC3E}">
        <p14:creationId xmlns:p14="http://schemas.microsoft.com/office/powerpoint/2010/main" val="216976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EAD3C-63AD-671F-D2C5-B5E10BA827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447001E-B45F-3076-A883-6C9FBA5A69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CB8B072-6C9F-0227-3136-BD50C56F14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D2DBF7-960E-7AE8-5D90-204F83EF15A0}"/>
              </a:ext>
            </a:extLst>
          </p:cNvPr>
          <p:cNvSpPr>
            <a:spLocks noGrp="1"/>
          </p:cNvSpPr>
          <p:nvPr>
            <p:ph type="dt" sz="half" idx="10"/>
          </p:nvPr>
        </p:nvSpPr>
        <p:spPr/>
        <p:txBody>
          <a:bodyPr/>
          <a:lstStyle/>
          <a:p>
            <a:fld id="{7C5AF628-E5CB-4E86-AED4-741DA32CBD2B}" type="datetimeFigureOut">
              <a:rPr lang="en-US" smtClean="0"/>
              <a:t>10/16/2022</a:t>
            </a:fld>
            <a:endParaRPr lang="en-US"/>
          </a:p>
        </p:txBody>
      </p:sp>
      <p:sp>
        <p:nvSpPr>
          <p:cNvPr id="6" name="Footer Placeholder 5">
            <a:extLst>
              <a:ext uri="{FF2B5EF4-FFF2-40B4-BE49-F238E27FC236}">
                <a16:creationId xmlns:a16="http://schemas.microsoft.com/office/drawing/2014/main" id="{22F120F4-E9D5-B7CF-4944-D8E9F10B8F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757CE1-331E-B58B-514F-B2C12CF31CAC}"/>
              </a:ext>
            </a:extLst>
          </p:cNvPr>
          <p:cNvSpPr>
            <a:spLocks noGrp="1"/>
          </p:cNvSpPr>
          <p:nvPr>
            <p:ph type="sldNum" sz="quarter" idx="12"/>
          </p:nvPr>
        </p:nvSpPr>
        <p:spPr/>
        <p:txBody>
          <a:bodyPr/>
          <a:lstStyle/>
          <a:p>
            <a:fld id="{B38BF489-1701-4EA0-8B47-A7A6CB9EAB70}" type="slidenum">
              <a:rPr lang="en-US" smtClean="0"/>
              <a:t>‹#›</a:t>
            </a:fld>
            <a:endParaRPr lang="en-US"/>
          </a:p>
        </p:txBody>
      </p:sp>
    </p:spTree>
    <p:extLst>
      <p:ext uri="{BB962C8B-B14F-4D97-AF65-F5344CB8AC3E}">
        <p14:creationId xmlns:p14="http://schemas.microsoft.com/office/powerpoint/2010/main" val="782058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CB6F37-373F-C795-E495-5A6D969266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2960CB5-A0C0-6E68-E5F0-734D512FE6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6747D3-EF81-E2F1-A856-A89A16CFC8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5AF628-E5CB-4E86-AED4-741DA32CBD2B}" type="datetimeFigureOut">
              <a:rPr lang="en-US" smtClean="0"/>
              <a:t>10/16/2022</a:t>
            </a:fld>
            <a:endParaRPr lang="en-US"/>
          </a:p>
        </p:txBody>
      </p:sp>
      <p:sp>
        <p:nvSpPr>
          <p:cNvPr id="5" name="Footer Placeholder 4">
            <a:extLst>
              <a:ext uri="{FF2B5EF4-FFF2-40B4-BE49-F238E27FC236}">
                <a16:creationId xmlns:a16="http://schemas.microsoft.com/office/drawing/2014/main" id="{2B3EC718-BC44-F010-11B7-B2656A352D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8DD9234-E742-C004-A5FC-24D3FB581F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8BF489-1701-4EA0-8B47-A7A6CB9EAB70}" type="slidenum">
              <a:rPr lang="en-US" smtClean="0"/>
              <a:t>‹#›</a:t>
            </a:fld>
            <a:endParaRPr lang="en-US"/>
          </a:p>
        </p:txBody>
      </p:sp>
    </p:spTree>
    <p:extLst>
      <p:ext uri="{BB962C8B-B14F-4D97-AF65-F5344CB8AC3E}">
        <p14:creationId xmlns:p14="http://schemas.microsoft.com/office/powerpoint/2010/main" val="373944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 Id="rId9" Type="http://schemas.openxmlformats.org/officeDocument/2006/relationships/image" Target="../media/image12.jpe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3.pn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2.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7.png"/><Relationship Id="rId7"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8.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image" Target="../media/image13.png"/><Relationship Id="rId7"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2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F65B86FB-AE88-8B53-4182-A4233B0C58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69024"/>
            <a:ext cx="12192000" cy="89270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574B5F1-0E06-6869-2B35-F1558EE82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9783" y="173038"/>
            <a:ext cx="5443538" cy="6858000"/>
          </a:xfrm>
          <a:prstGeom prst="rect">
            <a:avLst/>
          </a:prstGeom>
          <a:effectLst>
            <a:outerShdw blurRad="50800" dist="38100" dir="10800000" algn="r" rotWithShape="0">
              <a:prstClr val="black">
                <a:alpha val="40000"/>
              </a:prstClr>
            </a:outerShdw>
          </a:effectLst>
        </p:spPr>
      </p:pic>
      <p:pic>
        <p:nvPicPr>
          <p:cNvPr id="4" name="Picture 3">
            <a:extLst>
              <a:ext uri="{FF2B5EF4-FFF2-40B4-BE49-F238E27FC236}">
                <a16:creationId xmlns:a16="http://schemas.microsoft.com/office/drawing/2014/main" id="{6E9D6BD6-C07D-58E0-1791-5D6168DB342C}"/>
              </a:ext>
            </a:extLst>
          </p:cNvPr>
          <p:cNvPicPr>
            <a:picLocks/>
          </p:cNvPicPr>
          <p:nvPr/>
        </p:nvPicPr>
        <p:blipFill>
          <a:blip r:embed="rId4" cstate="print"/>
          <a:srcRect/>
          <a:stretch/>
        </p:blipFill>
        <p:spPr>
          <a:xfrm>
            <a:off x="7168832" y="2376170"/>
            <a:ext cx="1759585" cy="2105660"/>
          </a:xfrm>
          <a:prstGeom prst="rect">
            <a:avLst/>
          </a:prstGeom>
          <a:ln>
            <a:noFill/>
          </a:ln>
        </p:spPr>
      </p:pic>
      <p:pic>
        <p:nvPicPr>
          <p:cNvPr id="7" name="Picture 6">
            <a:extLst>
              <a:ext uri="{FF2B5EF4-FFF2-40B4-BE49-F238E27FC236}">
                <a16:creationId xmlns:a16="http://schemas.microsoft.com/office/drawing/2014/main" id="{7C2BA2F0-9D8B-A649-65D5-870AA32D07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1385" y="720093"/>
            <a:ext cx="4460334" cy="842378"/>
          </a:xfrm>
          <a:prstGeom prst="rect">
            <a:avLst/>
          </a:prstGeom>
        </p:spPr>
      </p:pic>
    </p:spTree>
    <p:extLst>
      <p:ext uri="{BB962C8B-B14F-4D97-AF65-F5344CB8AC3E}">
        <p14:creationId xmlns:p14="http://schemas.microsoft.com/office/powerpoint/2010/main" val="3185496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E7F7D-8ED5-B7C8-4B6E-9F635F12659C}"/>
              </a:ext>
            </a:extLst>
          </p:cNvPr>
          <p:cNvPicPr>
            <a:picLocks noChangeAspect="1"/>
          </p:cNvPicPr>
          <p:nvPr/>
        </p:nvPicPr>
        <p:blipFill>
          <a:blip r:embed="rId2"/>
          <a:stretch>
            <a:fillRect/>
          </a:stretch>
        </p:blipFill>
        <p:spPr>
          <a:xfrm>
            <a:off x="0" y="-2"/>
            <a:ext cx="12192000" cy="6890717"/>
          </a:xfrm>
          <a:prstGeom prst="rect">
            <a:avLst/>
          </a:prstGeom>
        </p:spPr>
      </p:pic>
      <p:pic>
        <p:nvPicPr>
          <p:cNvPr id="2050" name="Picture 2">
            <a:extLst>
              <a:ext uri="{FF2B5EF4-FFF2-40B4-BE49-F238E27FC236}">
                <a16:creationId xmlns:a16="http://schemas.microsoft.com/office/drawing/2014/main" id="{DDB05C6B-66A8-8843-CA58-827EECBCA8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3484" y="2174804"/>
            <a:ext cx="9566306" cy="7711595"/>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030F9FD-8BC7-E1C7-7203-A9853924C939}"/>
              </a:ext>
            </a:extLst>
          </p:cNvPr>
          <p:cNvSpPr txBox="1"/>
          <p:nvPr/>
        </p:nvSpPr>
        <p:spPr>
          <a:xfrm rot="21402293">
            <a:off x="0" y="4216049"/>
            <a:ext cx="3144021" cy="523220"/>
          </a:xfrm>
          <a:prstGeom prst="rect">
            <a:avLst/>
          </a:prstGeom>
          <a:noFill/>
        </p:spPr>
        <p:txBody>
          <a:bodyPr wrap="square" rtlCol="0">
            <a:spAutoFit/>
          </a:bodyPr>
          <a:lstStyle/>
          <a:p>
            <a:pPr algn="ctr"/>
            <a:r>
              <a:rPr lang="en-US" sz="2800" b="1" dirty="0">
                <a:latin typeface="Century" panose="02040604050505020304" pitchFamily="18" charset="0"/>
                <a:cs typeface="Times New Roman" panose="02020603050405020304" pitchFamily="18" charset="0"/>
              </a:rPr>
              <a:t>CONCLUSION</a:t>
            </a:r>
          </a:p>
        </p:txBody>
      </p:sp>
      <p:pic>
        <p:nvPicPr>
          <p:cNvPr id="3" name="Picture 2">
            <a:extLst>
              <a:ext uri="{FF2B5EF4-FFF2-40B4-BE49-F238E27FC236}">
                <a16:creationId xmlns:a16="http://schemas.microsoft.com/office/drawing/2014/main" id="{F31514EB-9D7E-BAD7-82DB-E44B680C73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4661416" y="-814281"/>
            <a:ext cx="5980682" cy="8249219"/>
          </a:xfrm>
          <a:prstGeom prst="rect">
            <a:avLst/>
          </a:prstGeom>
          <a:effectLst>
            <a:outerShdw blurRad="50800" dist="38100" dir="13500000" algn="br" rotWithShape="0">
              <a:prstClr val="black">
                <a:alpha val="40000"/>
              </a:prstClr>
            </a:outerShdw>
          </a:effectLst>
        </p:spPr>
      </p:pic>
      <p:sp>
        <p:nvSpPr>
          <p:cNvPr id="4" name="TextBox 3">
            <a:extLst>
              <a:ext uri="{FF2B5EF4-FFF2-40B4-BE49-F238E27FC236}">
                <a16:creationId xmlns:a16="http://schemas.microsoft.com/office/drawing/2014/main" id="{53EFF17E-3F36-C4CA-A1AC-E5A0B2A0C887}"/>
              </a:ext>
            </a:extLst>
          </p:cNvPr>
          <p:cNvSpPr txBox="1">
            <a:spLocks/>
          </p:cNvSpPr>
          <p:nvPr/>
        </p:nvSpPr>
        <p:spPr>
          <a:xfrm>
            <a:off x="4811299" y="1273291"/>
            <a:ext cx="6484774" cy="4139217"/>
          </a:xfrm>
          <a:prstGeom prst="rect">
            <a:avLst/>
          </a:prstGeom>
          <a:noFill/>
          <a:ln>
            <a:noFill/>
          </a:ln>
        </p:spPr>
        <p:txBody>
          <a:bodyPr wrap="square" rtlCol="0">
            <a:noAutofit/>
          </a:bodyPr>
          <a:lstStyle/>
          <a:p>
            <a:pPr>
              <a:lnSpc>
                <a:spcPct val="106000"/>
              </a:lnSpc>
              <a:spcAft>
                <a:spcPts val="800"/>
              </a:spcAft>
            </a:pPr>
            <a:r>
              <a:rPr lang="en-ZA" sz="1800" dirty="0">
                <a:effectLst/>
                <a:latin typeface="Calibri" panose="020F0502020204030204" pitchFamily="34" charset="0"/>
                <a:ea typeface="Calibri" panose="020F0502020204030204" pitchFamily="34" charset="0"/>
                <a:cs typeface="Times New Roman" panose="02020603050405020304" pitchFamily="18" charset="0"/>
              </a:rPr>
              <a:t>In this section we conclude our phase for planning how to build our app named </a:t>
            </a:r>
            <a:r>
              <a:rPr lang="en-ZA" sz="1800" b="1" dirty="0">
                <a:effectLst/>
                <a:latin typeface="Calibri" panose="020F0502020204030204" pitchFamily="34" charset="0"/>
                <a:ea typeface="Calibri" panose="020F0502020204030204" pitchFamily="34" charset="0"/>
                <a:cs typeface="Times New Roman" panose="02020603050405020304" pitchFamily="18" charset="0"/>
              </a:rPr>
              <a:t>DIOSCURI</a:t>
            </a:r>
            <a:r>
              <a:rPr lang="en-ZA" sz="1800" dirty="0">
                <a:effectLst/>
                <a:latin typeface="Calibri" panose="020F0502020204030204" pitchFamily="34" charset="0"/>
                <a:ea typeface="Calibri" panose="020F0502020204030204" pitchFamily="34" charset="0"/>
                <a:cs typeface="Times New Roman" panose="02020603050405020304" pitchFamily="18" charset="0"/>
              </a:rPr>
              <a:t> It has been a tough journey where we had to specify how our app should be built according to our preferred way to serve our customers with their full expectations to be guided with a satisfying local landmark system with interesting features to navigate through including good quality gamification functions of the application.</a:t>
            </a:r>
          </a:p>
          <a:p>
            <a:pPr>
              <a:lnSpc>
                <a:spcPct val="106000"/>
              </a:lnSpc>
              <a:spcAft>
                <a:spcPts val="800"/>
              </a:spcAft>
            </a:pPr>
            <a:endParaRPr lang="en-ZA" dirty="0">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ZA" sz="1800" dirty="0">
                <a:effectLst/>
                <a:latin typeface="Calibri" panose="020F0502020204030204" pitchFamily="34" charset="0"/>
                <a:ea typeface="Calibri" panose="020F0502020204030204" pitchFamily="34" charset="0"/>
                <a:cs typeface="Times New Roman" panose="02020603050405020304" pitchFamily="18" charset="0"/>
              </a:rPr>
              <a:t>We thank you for your learning about our demonstration and for your patience and understanding…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C5740FBD-6F28-A5E3-705F-C286F4CF2CF6}"/>
              </a:ext>
            </a:extLst>
          </p:cNvPr>
          <p:cNvPicPr>
            <a:picLocks/>
          </p:cNvPicPr>
          <p:nvPr/>
        </p:nvPicPr>
        <p:blipFill>
          <a:blip r:embed="rId5" cstate="print"/>
          <a:srcRect/>
          <a:stretch/>
        </p:blipFill>
        <p:spPr>
          <a:xfrm rot="21441328">
            <a:off x="802463" y="4718861"/>
            <a:ext cx="1691109" cy="2023716"/>
          </a:xfrm>
          <a:prstGeom prst="rect">
            <a:avLst/>
          </a:prstGeom>
          <a:ln>
            <a:noFill/>
          </a:ln>
        </p:spPr>
      </p:pic>
    </p:spTree>
    <p:extLst>
      <p:ext uri="{BB962C8B-B14F-4D97-AF65-F5344CB8AC3E}">
        <p14:creationId xmlns:p14="http://schemas.microsoft.com/office/powerpoint/2010/main" val="1221145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E7F7D-8ED5-B7C8-4B6E-9F635F12659C}"/>
              </a:ext>
            </a:extLst>
          </p:cNvPr>
          <p:cNvPicPr>
            <a:picLocks noChangeAspect="1"/>
          </p:cNvPicPr>
          <p:nvPr/>
        </p:nvPicPr>
        <p:blipFill>
          <a:blip r:embed="rId2"/>
          <a:stretch>
            <a:fillRect/>
          </a:stretch>
        </p:blipFill>
        <p:spPr>
          <a:xfrm>
            <a:off x="0" y="-2"/>
            <a:ext cx="12192000" cy="6890717"/>
          </a:xfrm>
          <a:prstGeom prst="rect">
            <a:avLst/>
          </a:prstGeom>
        </p:spPr>
      </p:pic>
      <p:pic>
        <p:nvPicPr>
          <p:cNvPr id="2" name="Picture 1">
            <a:extLst>
              <a:ext uri="{FF2B5EF4-FFF2-40B4-BE49-F238E27FC236}">
                <a16:creationId xmlns:a16="http://schemas.microsoft.com/office/drawing/2014/main" id="{A63ECDD5-0DAF-B0E0-A71A-85BF6F9FCF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30859">
            <a:off x="4378766" y="420165"/>
            <a:ext cx="7953375" cy="5572125"/>
          </a:xfrm>
          <a:prstGeom prst="rect">
            <a:avLst/>
          </a:prstGeom>
          <a:effectLst>
            <a:outerShdw blurRad="50800" dist="38100" dir="10800000" algn="r" rotWithShape="0">
              <a:prstClr val="black">
                <a:alpha val="40000"/>
              </a:prstClr>
            </a:outerShdw>
          </a:effectLst>
        </p:spPr>
      </p:pic>
      <p:pic>
        <p:nvPicPr>
          <p:cNvPr id="3" name="Picture 2">
            <a:extLst>
              <a:ext uri="{FF2B5EF4-FFF2-40B4-BE49-F238E27FC236}">
                <a16:creationId xmlns:a16="http://schemas.microsoft.com/office/drawing/2014/main" id="{123C8C67-884F-7712-E408-CEA4305208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653" y="1922496"/>
            <a:ext cx="5663180" cy="5663180"/>
          </a:xfrm>
          <a:prstGeom prst="rect">
            <a:avLst/>
          </a:prstGeom>
          <a:effectLst>
            <a:outerShdw blurRad="50800" dist="38100" dir="13500000" algn="br" rotWithShape="0">
              <a:prstClr val="black">
                <a:alpha val="40000"/>
              </a:prstClr>
            </a:outerShdw>
          </a:effectLst>
        </p:spPr>
      </p:pic>
      <p:pic>
        <p:nvPicPr>
          <p:cNvPr id="4" name="Picture 3">
            <a:extLst>
              <a:ext uri="{FF2B5EF4-FFF2-40B4-BE49-F238E27FC236}">
                <a16:creationId xmlns:a16="http://schemas.microsoft.com/office/drawing/2014/main" id="{7A43966F-2684-957E-F153-20DF84BFE2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134590">
            <a:off x="4183681" y="1163357"/>
            <a:ext cx="5663180" cy="5663180"/>
          </a:xfrm>
          <a:prstGeom prst="rect">
            <a:avLst/>
          </a:prstGeom>
          <a:effectLst>
            <a:outerShdw blurRad="50800" dist="38100" dir="13500000" algn="br" rotWithShape="0">
              <a:prstClr val="black">
                <a:alpha val="40000"/>
              </a:prstClr>
            </a:outerShdw>
          </a:effectLst>
        </p:spPr>
      </p:pic>
      <p:sp>
        <p:nvSpPr>
          <p:cNvPr id="20" name="TextBox 19">
            <a:extLst>
              <a:ext uri="{FF2B5EF4-FFF2-40B4-BE49-F238E27FC236}">
                <a16:creationId xmlns:a16="http://schemas.microsoft.com/office/drawing/2014/main" id="{A483B657-9691-959D-B8CC-8BAC54D02902}"/>
              </a:ext>
            </a:extLst>
          </p:cNvPr>
          <p:cNvSpPr txBox="1">
            <a:spLocks/>
          </p:cNvSpPr>
          <p:nvPr/>
        </p:nvSpPr>
        <p:spPr>
          <a:xfrm rot="21109170">
            <a:off x="5289302" y="4124225"/>
            <a:ext cx="2863602" cy="2087478"/>
          </a:xfrm>
          <a:prstGeom prst="rect">
            <a:avLst/>
          </a:prstGeom>
          <a:noFill/>
          <a:ln>
            <a:solidFill>
              <a:schemeClr val="tx1"/>
            </a:solidFill>
          </a:ln>
        </p:spPr>
        <p:txBody>
          <a:bodyPr wrap="square" rtlCol="0">
            <a:noAutofit/>
          </a:bodyPr>
          <a:lstStyle/>
          <a:p>
            <a:r>
              <a:rPr lang="en-US" sz="1100" dirty="0">
                <a:latin typeface="Times New Roman" panose="02020603050405020304" pitchFamily="18" charset="0"/>
                <a:cs typeface="Times New Roman" panose="02020603050405020304" pitchFamily="18" charset="0"/>
              </a:rPr>
              <a:t>Leader Programmer</a:t>
            </a:r>
          </a:p>
          <a:p>
            <a:r>
              <a:rPr lang="en-US" sz="1100" dirty="0">
                <a:latin typeface="Times New Roman" panose="02020603050405020304" pitchFamily="18" charset="0"/>
                <a:cs typeface="Times New Roman" panose="02020603050405020304" pitchFamily="18" charset="0"/>
              </a:rPr>
              <a:t>Database Management</a:t>
            </a:r>
          </a:p>
        </p:txBody>
      </p:sp>
      <p:pic>
        <p:nvPicPr>
          <p:cNvPr id="5" name="Picture 4">
            <a:extLst>
              <a:ext uri="{FF2B5EF4-FFF2-40B4-BE49-F238E27FC236}">
                <a16:creationId xmlns:a16="http://schemas.microsoft.com/office/drawing/2014/main" id="{77C4C398-93E1-4658-B073-C32272DBAD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481951">
            <a:off x="7153390" y="2425721"/>
            <a:ext cx="5663180" cy="5663180"/>
          </a:xfrm>
          <a:prstGeom prst="rect">
            <a:avLst/>
          </a:prstGeom>
          <a:effectLst>
            <a:outerShdw blurRad="50800" dist="38100" dir="13500000" algn="br" rotWithShape="0">
              <a:prstClr val="black">
                <a:alpha val="40000"/>
              </a:prstClr>
            </a:outerShdw>
          </a:effectLst>
        </p:spPr>
      </p:pic>
      <p:grpSp>
        <p:nvGrpSpPr>
          <p:cNvPr id="6" name="Group 5">
            <a:extLst>
              <a:ext uri="{FF2B5EF4-FFF2-40B4-BE49-F238E27FC236}">
                <a16:creationId xmlns:a16="http://schemas.microsoft.com/office/drawing/2014/main" id="{B882298E-A6DB-85A9-2E6C-A3FC50DA75B2}"/>
              </a:ext>
            </a:extLst>
          </p:cNvPr>
          <p:cNvGrpSpPr/>
          <p:nvPr/>
        </p:nvGrpSpPr>
        <p:grpSpPr>
          <a:xfrm rot="20818019">
            <a:off x="6418418" y="1908092"/>
            <a:ext cx="1852136" cy="1948091"/>
            <a:chOff x="-3867924" y="-110775"/>
            <a:chExt cx="5870255" cy="6174379"/>
          </a:xfrm>
          <a:effectLst>
            <a:outerShdw blurRad="50800" dist="38100" dir="13500000" algn="br" rotWithShape="0">
              <a:prstClr val="black">
                <a:alpha val="40000"/>
              </a:prstClr>
            </a:outerShdw>
          </a:effectLst>
        </p:grpSpPr>
        <p:pic>
          <p:nvPicPr>
            <p:cNvPr id="7" name="Picture 6">
              <a:extLst>
                <a:ext uri="{FF2B5EF4-FFF2-40B4-BE49-F238E27FC236}">
                  <a16:creationId xmlns:a16="http://schemas.microsoft.com/office/drawing/2014/main" id="{1040F629-1223-959D-C2DE-64D743768C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5881" y="473373"/>
              <a:ext cx="5115324" cy="4189673"/>
            </a:xfrm>
            <a:prstGeom prst="rect">
              <a:avLst/>
            </a:prstGeom>
          </p:spPr>
        </p:pic>
        <p:pic>
          <p:nvPicPr>
            <p:cNvPr id="8" name="Picture 7">
              <a:extLst>
                <a:ext uri="{FF2B5EF4-FFF2-40B4-BE49-F238E27FC236}">
                  <a16:creationId xmlns:a16="http://schemas.microsoft.com/office/drawing/2014/main" id="{1299632E-C18C-2F1B-1685-E6E0464091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67924" y="-110775"/>
              <a:ext cx="5870255" cy="6174379"/>
            </a:xfrm>
            <a:prstGeom prst="rect">
              <a:avLst/>
            </a:prstGeom>
          </p:spPr>
        </p:pic>
      </p:grpSp>
      <p:pic>
        <p:nvPicPr>
          <p:cNvPr id="9" name="Picture 8">
            <a:extLst>
              <a:ext uri="{FF2B5EF4-FFF2-40B4-BE49-F238E27FC236}">
                <a16:creationId xmlns:a16="http://schemas.microsoft.com/office/drawing/2014/main" id="{BD3E8771-3E39-A8F3-A96D-9AFEC44E87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9580048">
            <a:off x="7376465" y="1850416"/>
            <a:ext cx="219106" cy="745485"/>
          </a:xfrm>
          <a:prstGeom prst="rect">
            <a:avLst/>
          </a:prstGeom>
          <a:effectLst>
            <a:outerShdw blurRad="50800" dist="38100" dir="13500000" algn="br" rotWithShape="0">
              <a:prstClr val="black">
                <a:alpha val="40000"/>
              </a:prstClr>
            </a:outerShdw>
          </a:effectLst>
        </p:spPr>
      </p:pic>
      <p:grpSp>
        <p:nvGrpSpPr>
          <p:cNvPr id="10" name="Group 9">
            <a:extLst>
              <a:ext uri="{FF2B5EF4-FFF2-40B4-BE49-F238E27FC236}">
                <a16:creationId xmlns:a16="http://schemas.microsoft.com/office/drawing/2014/main" id="{6566A198-8C51-6B73-2782-9CDD945C2F3A}"/>
              </a:ext>
            </a:extLst>
          </p:cNvPr>
          <p:cNvGrpSpPr/>
          <p:nvPr/>
        </p:nvGrpSpPr>
        <p:grpSpPr>
          <a:xfrm rot="590754">
            <a:off x="9559736" y="3243374"/>
            <a:ext cx="1969007" cy="1950166"/>
            <a:chOff x="-2475743" y="5144923"/>
            <a:chExt cx="3529935" cy="3496158"/>
          </a:xfrm>
          <a:effectLst>
            <a:outerShdw blurRad="50800" dist="38100" dir="13500000" algn="br" rotWithShape="0">
              <a:prstClr val="black">
                <a:alpha val="40000"/>
              </a:prstClr>
            </a:outerShdw>
          </a:effectLst>
        </p:grpSpPr>
        <p:pic>
          <p:nvPicPr>
            <p:cNvPr id="11" name="Picture 10">
              <a:extLst>
                <a:ext uri="{FF2B5EF4-FFF2-40B4-BE49-F238E27FC236}">
                  <a16:creationId xmlns:a16="http://schemas.microsoft.com/office/drawing/2014/main" id="{B03CDBB9-7342-506B-1662-6718C67636B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0578" y="5432066"/>
              <a:ext cx="3043761" cy="2401090"/>
            </a:xfrm>
            <a:prstGeom prst="rect">
              <a:avLst/>
            </a:prstGeom>
          </p:spPr>
        </p:pic>
        <p:pic>
          <p:nvPicPr>
            <p:cNvPr id="13" name="Picture 12">
              <a:extLst>
                <a:ext uri="{FF2B5EF4-FFF2-40B4-BE49-F238E27FC236}">
                  <a16:creationId xmlns:a16="http://schemas.microsoft.com/office/drawing/2014/main" id="{2ACC42E2-6B5F-F895-0DEF-CFB6445F3F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75743" y="5144923"/>
              <a:ext cx="3529935" cy="3496158"/>
            </a:xfrm>
            <a:prstGeom prst="rect">
              <a:avLst/>
            </a:prstGeom>
          </p:spPr>
        </p:pic>
      </p:grpSp>
      <p:pic>
        <p:nvPicPr>
          <p:cNvPr id="16" name="Picture 15">
            <a:extLst>
              <a:ext uri="{FF2B5EF4-FFF2-40B4-BE49-F238E27FC236}">
                <a16:creationId xmlns:a16="http://schemas.microsoft.com/office/drawing/2014/main" id="{2E9B8324-12AF-30C8-2D3F-9F1A461B80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082374">
            <a:off x="10814580" y="3320707"/>
            <a:ext cx="219106" cy="745485"/>
          </a:xfrm>
          <a:prstGeom prst="rect">
            <a:avLst/>
          </a:prstGeom>
          <a:effectLst>
            <a:outerShdw blurRad="50800" dist="38100" dir="13500000" algn="br" rotWithShape="0">
              <a:prstClr val="black">
                <a:alpha val="40000"/>
              </a:prstClr>
            </a:outerShdw>
          </a:effectLst>
        </p:spPr>
      </p:pic>
      <p:sp>
        <p:nvSpPr>
          <p:cNvPr id="19" name="TextBox 18">
            <a:extLst>
              <a:ext uri="{FF2B5EF4-FFF2-40B4-BE49-F238E27FC236}">
                <a16:creationId xmlns:a16="http://schemas.microsoft.com/office/drawing/2014/main" id="{A5B326CD-1F80-32F9-AF93-6B34DAE2D38D}"/>
              </a:ext>
            </a:extLst>
          </p:cNvPr>
          <p:cNvSpPr txBox="1"/>
          <p:nvPr/>
        </p:nvSpPr>
        <p:spPr>
          <a:xfrm rot="233227">
            <a:off x="7492179" y="674920"/>
            <a:ext cx="3197069" cy="523220"/>
          </a:xfrm>
          <a:prstGeom prst="rect">
            <a:avLst/>
          </a:prstGeom>
          <a:noFill/>
        </p:spPr>
        <p:txBody>
          <a:bodyPr wrap="square" rtlCol="0">
            <a:spAutoFit/>
          </a:bodyPr>
          <a:lstStyle/>
          <a:p>
            <a:pPr algn="ctr"/>
            <a:r>
              <a:rPr lang="en-US" sz="2800" b="1">
                <a:latin typeface="Century" panose="02040604050505020304" pitchFamily="18" charset="0"/>
                <a:cs typeface="Times New Roman" panose="02020603050405020304" pitchFamily="18" charset="0"/>
              </a:rPr>
              <a:t>OUR MEMBERS</a:t>
            </a:r>
          </a:p>
        </p:txBody>
      </p:sp>
      <p:sp>
        <p:nvSpPr>
          <p:cNvPr id="21" name="TextBox 20">
            <a:extLst>
              <a:ext uri="{FF2B5EF4-FFF2-40B4-BE49-F238E27FC236}">
                <a16:creationId xmlns:a16="http://schemas.microsoft.com/office/drawing/2014/main" id="{AD8ACD0A-1ADF-E680-A5F5-E67F8211D55F}"/>
              </a:ext>
            </a:extLst>
          </p:cNvPr>
          <p:cNvSpPr txBox="1">
            <a:spLocks/>
          </p:cNvSpPr>
          <p:nvPr/>
        </p:nvSpPr>
        <p:spPr>
          <a:xfrm rot="559207">
            <a:off x="8381797" y="3343764"/>
            <a:ext cx="1279809" cy="246221"/>
          </a:xfrm>
          <a:prstGeom prst="rect">
            <a:avLst/>
          </a:prstGeom>
          <a:noFill/>
          <a:ln>
            <a:solidFill>
              <a:schemeClr val="tx1"/>
            </a:solidFill>
          </a:ln>
        </p:spPr>
        <p:txBody>
          <a:bodyPr wrap="square" rtlCol="0">
            <a:spAutoFit/>
          </a:bodyPr>
          <a:lstStyle/>
          <a:p>
            <a:pPr algn="ctr"/>
            <a:r>
              <a:rPr lang="en-US" sz="1000">
                <a:latin typeface="Century" panose="02040604050505020304" pitchFamily="18" charset="0"/>
              </a:rPr>
              <a:t>Raphael Son Hing</a:t>
            </a:r>
          </a:p>
        </p:txBody>
      </p:sp>
      <p:sp>
        <p:nvSpPr>
          <p:cNvPr id="23" name="TextBox 22">
            <a:extLst>
              <a:ext uri="{FF2B5EF4-FFF2-40B4-BE49-F238E27FC236}">
                <a16:creationId xmlns:a16="http://schemas.microsoft.com/office/drawing/2014/main" id="{A6EBA666-9193-374B-77CC-F912175441F3}"/>
              </a:ext>
            </a:extLst>
          </p:cNvPr>
          <p:cNvSpPr txBox="1">
            <a:spLocks/>
          </p:cNvSpPr>
          <p:nvPr/>
        </p:nvSpPr>
        <p:spPr>
          <a:xfrm rot="21136071">
            <a:off x="4835712" y="2509073"/>
            <a:ext cx="1519865" cy="410019"/>
          </a:xfrm>
          <a:prstGeom prst="rect">
            <a:avLst/>
          </a:prstGeom>
          <a:noFill/>
          <a:ln>
            <a:solidFill>
              <a:schemeClr val="tx1"/>
            </a:solidFill>
          </a:ln>
        </p:spPr>
        <p:txBody>
          <a:bodyPr wrap="square" rtlCol="0">
            <a:spAutoFit/>
          </a:bodyPr>
          <a:lstStyle/>
          <a:p>
            <a:pPr algn="ctr"/>
            <a:r>
              <a:rPr lang="en-US" sz="1000" err="1">
                <a:latin typeface="Century" panose="02040604050505020304" pitchFamily="18" charset="0"/>
              </a:rPr>
              <a:t>Magcinonke</a:t>
            </a:r>
            <a:r>
              <a:rPr lang="en-US" sz="1000">
                <a:latin typeface="Century" panose="02040604050505020304" pitchFamily="18" charset="0"/>
              </a:rPr>
              <a:t> Crosby </a:t>
            </a:r>
            <a:r>
              <a:rPr lang="en-US" sz="1000" err="1">
                <a:latin typeface="Century" panose="02040604050505020304" pitchFamily="18" charset="0"/>
              </a:rPr>
              <a:t>Maweyi</a:t>
            </a:r>
            <a:endParaRPr lang="en-US" sz="1000">
              <a:latin typeface="Century" panose="02040604050505020304" pitchFamily="18" charset="0"/>
            </a:endParaRPr>
          </a:p>
        </p:txBody>
      </p:sp>
      <p:sp>
        <p:nvSpPr>
          <p:cNvPr id="24" name="TextBox 23">
            <a:extLst>
              <a:ext uri="{FF2B5EF4-FFF2-40B4-BE49-F238E27FC236}">
                <a16:creationId xmlns:a16="http://schemas.microsoft.com/office/drawing/2014/main" id="{54F55B2D-9662-3214-7555-07B92C2A182D}"/>
              </a:ext>
            </a:extLst>
          </p:cNvPr>
          <p:cNvSpPr txBox="1">
            <a:spLocks/>
          </p:cNvSpPr>
          <p:nvPr/>
        </p:nvSpPr>
        <p:spPr>
          <a:xfrm>
            <a:off x="1669631" y="2971368"/>
            <a:ext cx="1420731" cy="419998"/>
          </a:xfrm>
          <a:prstGeom prst="rect">
            <a:avLst/>
          </a:prstGeom>
          <a:noFill/>
          <a:ln>
            <a:solidFill>
              <a:schemeClr val="tx1"/>
            </a:solidFill>
          </a:ln>
        </p:spPr>
        <p:txBody>
          <a:bodyPr wrap="square" rtlCol="0">
            <a:noAutofit/>
          </a:bodyPr>
          <a:lstStyle/>
          <a:p>
            <a:pPr algn="ctr"/>
            <a:r>
              <a:rPr lang="en-US" sz="1000" dirty="0" err="1">
                <a:latin typeface="Century" panose="02040604050505020304" pitchFamily="18" charset="0"/>
              </a:rPr>
              <a:t>Aphiwe</a:t>
            </a:r>
            <a:r>
              <a:rPr lang="en-US" sz="1000" dirty="0">
                <a:latin typeface="Century" panose="02040604050505020304" pitchFamily="18" charset="0"/>
              </a:rPr>
              <a:t> Jas </a:t>
            </a:r>
          </a:p>
        </p:txBody>
      </p:sp>
      <p:sp>
        <p:nvSpPr>
          <p:cNvPr id="14" name="TextBox 13">
            <a:extLst>
              <a:ext uri="{FF2B5EF4-FFF2-40B4-BE49-F238E27FC236}">
                <a16:creationId xmlns:a16="http://schemas.microsoft.com/office/drawing/2014/main" id="{80F8F710-8596-D5E7-890E-309865BCD8F9}"/>
              </a:ext>
            </a:extLst>
          </p:cNvPr>
          <p:cNvSpPr txBox="1">
            <a:spLocks/>
          </p:cNvSpPr>
          <p:nvPr/>
        </p:nvSpPr>
        <p:spPr>
          <a:xfrm rot="505744">
            <a:off x="8052265" y="5217475"/>
            <a:ext cx="2837315" cy="1538634"/>
          </a:xfrm>
          <a:prstGeom prst="rect">
            <a:avLst/>
          </a:prstGeom>
          <a:noFill/>
          <a:ln>
            <a:solidFill>
              <a:schemeClr val="tx1"/>
            </a:solidFill>
          </a:ln>
        </p:spPr>
        <p:txBody>
          <a:bodyPr wrap="square" rtlCol="0">
            <a:noAutofit/>
          </a:bodyPr>
          <a:lstStyle/>
          <a:p>
            <a:r>
              <a:rPr lang="en-US" sz="1100" dirty="0">
                <a:latin typeface="Times New Roman" panose="02020603050405020304" pitchFamily="18" charset="0"/>
                <a:cs typeface="Times New Roman" panose="02020603050405020304" pitchFamily="18" charset="0"/>
              </a:rPr>
              <a:t>Graphic Designer</a:t>
            </a:r>
          </a:p>
          <a:p>
            <a:r>
              <a:rPr lang="en-US" sz="1100" dirty="0">
                <a:latin typeface="Times New Roman" panose="02020603050405020304" pitchFamily="18" charset="0"/>
                <a:cs typeface="Times New Roman" panose="02020603050405020304" pitchFamily="18" charset="0"/>
              </a:rPr>
              <a:t>Testing &amp; Debugging</a:t>
            </a:r>
          </a:p>
          <a:p>
            <a:r>
              <a:rPr lang="en-US" sz="1100" dirty="0">
                <a:latin typeface="Times New Roman" panose="02020603050405020304" pitchFamily="18" charset="0"/>
                <a:cs typeface="Times New Roman" panose="02020603050405020304" pitchFamily="18" charset="0"/>
              </a:rPr>
              <a:t>Presentation</a:t>
            </a:r>
          </a:p>
        </p:txBody>
      </p:sp>
      <p:sp>
        <p:nvSpPr>
          <p:cNvPr id="22" name="TextBox 21">
            <a:extLst>
              <a:ext uri="{FF2B5EF4-FFF2-40B4-BE49-F238E27FC236}">
                <a16:creationId xmlns:a16="http://schemas.microsoft.com/office/drawing/2014/main" id="{E9AB4DCA-3E38-5DCA-BAE0-F24DCA6C5D6F}"/>
              </a:ext>
            </a:extLst>
          </p:cNvPr>
          <p:cNvSpPr txBox="1">
            <a:spLocks/>
          </p:cNvSpPr>
          <p:nvPr/>
        </p:nvSpPr>
        <p:spPr>
          <a:xfrm>
            <a:off x="1734118" y="4661430"/>
            <a:ext cx="2837315" cy="1714635"/>
          </a:xfrm>
          <a:prstGeom prst="rect">
            <a:avLst/>
          </a:prstGeom>
          <a:noFill/>
          <a:ln>
            <a:solidFill>
              <a:schemeClr val="tx1"/>
            </a:solidFill>
          </a:ln>
        </p:spPr>
        <p:txBody>
          <a:bodyPr wrap="square" rtlCol="0">
            <a:noAutofit/>
          </a:bodyPr>
          <a:lstStyle/>
          <a:p>
            <a:r>
              <a:rPr lang="en-US" sz="1100" dirty="0">
                <a:latin typeface="Times New Roman" panose="02020603050405020304" pitchFamily="18" charset="0"/>
                <a:cs typeface="Times New Roman" panose="02020603050405020304" pitchFamily="18" charset="0"/>
              </a:rPr>
              <a:t>Assistant Programmer</a:t>
            </a:r>
          </a:p>
          <a:p>
            <a:r>
              <a:rPr lang="en-US" sz="1100" dirty="0">
                <a:latin typeface="Times New Roman" panose="02020603050405020304" pitchFamily="18" charset="0"/>
                <a:cs typeface="Times New Roman" panose="02020603050405020304" pitchFamily="18" charset="0"/>
              </a:rPr>
              <a:t>Research</a:t>
            </a:r>
          </a:p>
          <a:p>
            <a:r>
              <a:rPr lang="en-US" sz="1100" dirty="0">
                <a:latin typeface="Times New Roman" panose="02020603050405020304" pitchFamily="18" charset="0"/>
                <a:cs typeface="Times New Roman" panose="02020603050405020304" pitchFamily="18" charset="0"/>
              </a:rPr>
              <a:t>Schedule</a:t>
            </a:r>
          </a:p>
        </p:txBody>
      </p:sp>
      <p:sp>
        <p:nvSpPr>
          <p:cNvPr id="25" name="TextBox 24">
            <a:extLst>
              <a:ext uri="{FF2B5EF4-FFF2-40B4-BE49-F238E27FC236}">
                <a16:creationId xmlns:a16="http://schemas.microsoft.com/office/drawing/2014/main" id="{EDE0F1F5-0233-7F75-CBAA-3203A1FBA77D}"/>
              </a:ext>
            </a:extLst>
          </p:cNvPr>
          <p:cNvSpPr txBox="1">
            <a:spLocks/>
          </p:cNvSpPr>
          <p:nvPr/>
        </p:nvSpPr>
        <p:spPr>
          <a:xfrm rot="505744">
            <a:off x="8308805" y="3820122"/>
            <a:ext cx="1175346" cy="1047885"/>
          </a:xfrm>
          <a:prstGeom prst="rect">
            <a:avLst/>
          </a:prstGeom>
          <a:solidFill>
            <a:schemeClr val="tx1"/>
          </a:solidFill>
          <a:ln>
            <a:solidFill>
              <a:schemeClr val="tx1"/>
            </a:solidFill>
          </a:ln>
        </p:spPr>
        <p:txBody>
          <a:bodyPr wrap="square" rtlCol="0" anchor="ctr">
            <a:noAutofit/>
          </a:bodyPr>
          <a:lstStyle/>
          <a:p>
            <a:pPr algn="ctr"/>
            <a:r>
              <a:rPr lang="en-US" sz="1100" dirty="0">
                <a:solidFill>
                  <a:schemeClr val="bg1"/>
                </a:solidFill>
                <a:latin typeface="Century Gothic" panose="020B0502020202020204" pitchFamily="34" charset="0"/>
                <a:cs typeface="Times New Roman" panose="02020603050405020304" pitchFamily="18" charset="0"/>
              </a:rPr>
              <a:t>ST10117427</a:t>
            </a:r>
          </a:p>
        </p:txBody>
      </p:sp>
      <p:sp>
        <p:nvSpPr>
          <p:cNvPr id="26" name="TextBox 25">
            <a:extLst>
              <a:ext uri="{FF2B5EF4-FFF2-40B4-BE49-F238E27FC236}">
                <a16:creationId xmlns:a16="http://schemas.microsoft.com/office/drawing/2014/main" id="{2348140B-B9F5-AF05-43E7-C1BC13469742}"/>
              </a:ext>
            </a:extLst>
          </p:cNvPr>
          <p:cNvSpPr txBox="1">
            <a:spLocks/>
          </p:cNvSpPr>
          <p:nvPr/>
        </p:nvSpPr>
        <p:spPr>
          <a:xfrm rot="21074586">
            <a:off x="5047912" y="3054730"/>
            <a:ext cx="1175346" cy="1047885"/>
          </a:xfrm>
          <a:prstGeom prst="rect">
            <a:avLst/>
          </a:prstGeom>
          <a:solidFill>
            <a:schemeClr val="tx1"/>
          </a:solidFill>
          <a:ln>
            <a:solidFill>
              <a:schemeClr val="tx1"/>
            </a:solidFill>
          </a:ln>
        </p:spPr>
        <p:txBody>
          <a:bodyPr wrap="square" rtlCol="0" anchor="ctr">
            <a:noAutofit/>
          </a:bodyPr>
          <a:lstStyle/>
          <a:p>
            <a:pPr algn="ctr"/>
            <a:r>
              <a:rPr lang="en-US" sz="1100" dirty="0">
                <a:solidFill>
                  <a:schemeClr val="bg1"/>
                </a:solidFill>
                <a:latin typeface="Century Gothic" panose="020B0502020202020204" pitchFamily="34" charset="0"/>
                <a:cs typeface="Times New Roman" panose="02020603050405020304" pitchFamily="18" charset="0"/>
              </a:rPr>
              <a:t>ST10117465</a:t>
            </a:r>
          </a:p>
        </p:txBody>
      </p:sp>
      <p:sp>
        <p:nvSpPr>
          <p:cNvPr id="27" name="TextBox 26">
            <a:extLst>
              <a:ext uri="{FF2B5EF4-FFF2-40B4-BE49-F238E27FC236}">
                <a16:creationId xmlns:a16="http://schemas.microsoft.com/office/drawing/2014/main" id="{253CB938-03DA-D3A7-E96A-4BF7B64CF4DF}"/>
              </a:ext>
            </a:extLst>
          </p:cNvPr>
          <p:cNvSpPr txBox="1">
            <a:spLocks/>
          </p:cNvSpPr>
          <p:nvPr/>
        </p:nvSpPr>
        <p:spPr>
          <a:xfrm>
            <a:off x="1756472" y="3508774"/>
            <a:ext cx="1175346" cy="1047885"/>
          </a:xfrm>
          <a:prstGeom prst="rect">
            <a:avLst/>
          </a:prstGeom>
          <a:solidFill>
            <a:schemeClr val="tx1"/>
          </a:solidFill>
          <a:ln>
            <a:solidFill>
              <a:schemeClr val="tx1"/>
            </a:solidFill>
          </a:ln>
        </p:spPr>
        <p:txBody>
          <a:bodyPr wrap="square" rtlCol="0" anchor="ctr">
            <a:noAutofit/>
          </a:bodyPr>
          <a:lstStyle/>
          <a:p>
            <a:pPr algn="ctr"/>
            <a:r>
              <a:rPr lang="en-US" sz="1100" dirty="0">
                <a:solidFill>
                  <a:schemeClr val="bg1"/>
                </a:solidFill>
                <a:latin typeface="Century Gothic" panose="020B0502020202020204" pitchFamily="34" charset="0"/>
                <a:cs typeface="Times New Roman" panose="02020603050405020304" pitchFamily="18" charset="0"/>
              </a:rPr>
              <a:t> ST10117985</a:t>
            </a:r>
          </a:p>
        </p:txBody>
      </p:sp>
      <p:sp>
        <p:nvSpPr>
          <p:cNvPr id="28" name="TextBox 27">
            <a:extLst>
              <a:ext uri="{FF2B5EF4-FFF2-40B4-BE49-F238E27FC236}">
                <a16:creationId xmlns:a16="http://schemas.microsoft.com/office/drawing/2014/main" id="{A79D635D-E19D-AE49-F049-F93B94378F6D}"/>
              </a:ext>
            </a:extLst>
          </p:cNvPr>
          <p:cNvSpPr txBox="1">
            <a:spLocks/>
          </p:cNvSpPr>
          <p:nvPr/>
        </p:nvSpPr>
        <p:spPr>
          <a:xfrm rot="20563936">
            <a:off x="277758" y="3823245"/>
            <a:ext cx="892155" cy="2018593"/>
          </a:xfrm>
          <a:prstGeom prst="rect">
            <a:avLst/>
          </a:prstGeom>
          <a:noFill/>
          <a:ln>
            <a:noFill/>
          </a:ln>
        </p:spPr>
        <p:txBody>
          <a:bodyPr wrap="square" rtlCol="0">
            <a:noAutofit/>
          </a:bodyPr>
          <a:lstStyle/>
          <a:p>
            <a:r>
              <a:rPr lang="en-US" sz="1100" dirty="0">
                <a:latin typeface="Bradley Hand ITC" panose="03070402050302030203" pitchFamily="66" charset="0"/>
                <a:cs typeface="Times New Roman" panose="02020603050405020304" pitchFamily="18" charset="0"/>
              </a:rPr>
              <a:t>Introducing our team members…</a:t>
            </a:r>
          </a:p>
        </p:txBody>
      </p:sp>
      <p:pic>
        <p:nvPicPr>
          <p:cNvPr id="31" name="Picture 30">
            <a:extLst>
              <a:ext uri="{FF2B5EF4-FFF2-40B4-BE49-F238E27FC236}">
                <a16:creationId xmlns:a16="http://schemas.microsoft.com/office/drawing/2014/main" id="{E956D52C-B45F-31A1-5E5F-6FD60747C37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00770">
            <a:off x="3202672" y="2883137"/>
            <a:ext cx="1502179" cy="1287003"/>
          </a:xfrm>
          <a:prstGeom prst="rect">
            <a:avLst/>
          </a:prstGeom>
        </p:spPr>
      </p:pic>
      <p:pic>
        <p:nvPicPr>
          <p:cNvPr id="17" name="Picture 16">
            <a:extLst>
              <a:ext uri="{FF2B5EF4-FFF2-40B4-BE49-F238E27FC236}">
                <a16:creationId xmlns:a16="http://schemas.microsoft.com/office/drawing/2014/main" id="{D33A455F-A98D-96A2-28C3-07D54EE9A6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73986">
            <a:off x="3042534" y="2758909"/>
            <a:ext cx="1814757" cy="1683384"/>
          </a:xfrm>
          <a:prstGeom prst="rect">
            <a:avLst/>
          </a:prstGeom>
          <a:effectLst>
            <a:outerShdw blurRad="50800" dist="38100" dir="13500000" algn="br" rotWithShape="0">
              <a:prstClr val="black">
                <a:alpha val="40000"/>
              </a:prstClr>
            </a:outerShdw>
          </a:effectLst>
        </p:spPr>
      </p:pic>
      <p:pic>
        <p:nvPicPr>
          <p:cNvPr id="18" name="Picture 17">
            <a:extLst>
              <a:ext uri="{FF2B5EF4-FFF2-40B4-BE49-F238E27FC236}">
                <a16:creationId xmlns:a16="http://schemas.microsoft.com/office/drawing/2014/main" id="{A28CCB8E-04C6-EADD-FD37-1150BD64A7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223114">
            <a:off x="3656780" y="2755570"/>
            <a:ext cx="219106" cy="745485"/>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20866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E7F7D-8ED5-B7C8-4B6E-9F635F12659C}"/>
              </a:ext>
            </a:extLst>
          </p:cNvPr>
          <p:cNvPicPr>
            <a:picLocks noChangeAspect="1"/>
          </p:cNvPicPr>
          <p:nvPr/>
        </p:nvPicPr>
        <p:blipFill>
          <a:blip r:embed="rId2"/>
          <a:stretch>
            <a:fillRect/>
          </a:stretch>
        </p:blipFill>
        <p:spPr>
          <a:xfrm>
            <a:off x="0" y="-2"/>
            <a:ext cx="12192000" cy="6890717"/>
          </a:xfrm>
          <a:prstGeom prst="rect">
            <a:avLst/>
          </a:prstGeom>
        </p:spPr>
      </p:pic>
      <p:pic>
        <p:nvPicPr>
          <p:cNvPr id="2050" name="Picture 2">
            <a:extLst>
              <a:ext uri="{FF2B5EF4-FFF2-40B4-BE49-F238E27FC236}">
                <a16:creationId xmlns:a16="http://schemas.microsoft.com/office/drawing/2014/main" id="{DDB05C6B-66A8-8843-CA58-827EECBCA8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255523">
            <a:off x="2062516" y="-172156"/>
            <a:ext cx="9566306" cy="7711595"/>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BE72CA5-25D9-CB86-1FF2-EDAFD18DEC56}"/>
              </a:ext>
            </a:extLst>
          </p:cNvPr>
          <p:cNvSpPr txBox="1"/>
          <p:nvPr/>
        </p:nvSpPr>
        <p:spPr>
          <a:xfrm rot="21207083">
            <a:off x="7394286" y="1520521"/>
            <a:ext cx="3197069" cy="523220"/>
          </a:xfrm>
          <a:prstGeom prst="rect">
            <a:avLst/>
          </a:prstGeom>
          <a:noFill/>
        </p:spPr>
        <p:txBody>
          <a:bodyPr wrap="square" rtlCol="0">
            <a:spAutoFit/>
          </a:bodyPr>
          <a:lstStyle/>
          <a:p>
            <a:pPr algn="ctr"/>
            <a:r>
              <a:rPr lang="en-US" sz="2800" b="1">
                <a:latin typeface="Century" panose="02040604050505020304" pitchFamily="18" charset="0"/>
                <a:cs typeface="Times New Roman" panose="02020603050405020304" pitchFamily="18" charset="0"/>
              </a:rPr>
              <a:t>INTRODUCTION</a:t>
            </a:r>
          </a:p>
        </p:txBody>
      </p:sp>
      <p:sp>
        <p:nvSpPr>
          <p:cNvPr id="3" name="TextBox 2">
            <a:extLst>
              <a:ext uri="{FF2B5EF4-FFF2-40B4-BE49-F238E27FC236}">
                <a16:creationId xmlns:a16="http://schemas.microsoft.com/office/drawing/2014/main" id="{D1B77283-B20A-1957-AE86-4D25ECB6459B}"/>
              </a:ext>
            </a:extLst>
          </p:cNvPr>
          <p:cNvSpPr txBox="1">
            <a:spLocks/>
          </p:cNvSpPr>
          <p:nvPr/>
        </p:nvSpPr>
        <p:spPr>
          <a:xfrm rot="21236121">
            <a:off x="7416414" y="2100011"/>
            <a:ext cx="3416111" cy="3430298"/>
          </a:xfrm>
          <a:prstGeom prst="rect">
            <a:avLst/>
          </a:prstGeom>
          <a:noFill/>
          <a:ln>
            <a:noFill/>
          </a:ln>
        </p:spPr>
        <p:txBody>
          <a:bodyPr wrap="square" rtlCol="0">
            <a:noAutofit/>
          </a:bodyPr>
          <a:lstStyle/>
          <a:p>
            <a:pPr>
              <a:lnSpc>
                <a:spcPct val="106000"/>
              </a:lnSpc>
              <a:spcAft>
                <a:spcPts val="800"/>
              </a:spcAft>
            </a:pPr>
            <a:r>
              <a:rPr lang="en-ZA" sz="1100" dirty="0">
                <a:effectLst/>
                <a:latin typeface="Calibri" panose="020F0502020204030204" pitchFamily="34" charset="0"/>
                <a:ea typeface="Calibri" panose="020F0502020204030204" pitchFamily="34" charset="0"/>
                <a:cs typeface="Times New Roman" panose="02020603050405020304" pitchFamily="18" charset="0"/>
              </a:rPr>
              <a:t>In the advent of new technology, we strive to bring to the community the advancement of convenience to our daily lives. And for those who like to explore their local domain, we, proudly introduce our newest app, Dioscuri.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ZA" sz="1100" dirty="0">
                <a:effectLst/>
                <a:latin typeface="Calibri" panose="020F0502020204030204" pitchFamily="34" charset="0"/>
                <a:ea typeface="Calibri" panose="020F0502020204030204" pitchFamily="34" charset="0"/>
                <a:cs typeface="Times New Roman" panose="02020603050405020304" pitchFamily="18" charset="0"/>
              </a:rPr>
              <a:t>With the advancements into map applications, the GPS functional app, Dioscuri, can be the light guiding one’s path through the darkness of the local community.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ZA" sz="1100" dirty="0">
                <a:effectLst/>
                <a:latin typeface="Calibri" panose="020F0502020204030204" pitchFamily="34" charset="0"/>
                <a:ea typeface="Calibri" panose="020F0502020204030204" pitchFamily="34" charset="0"/>
                <a:cs typeface="Times New Roman" panose="02020603050405020304" pitchFamily="18" charset="0"/>
              </a:rPr>
              <a:t>Named after the Greek myth, the Dioscuri, are known for guiding lost people with divine intervention, and now the manifestation of their will be incarnated with the push of a button.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ZA" sz="1100" dirty="0">
                <a:effectLst/>
                <a:latin typeface="Calibri" panose="020F0502020204030204" pitchFamily="34" charset="0"/>
                <a:ea typeface="Calibri" panose="020F0502020204030204" pitchFamily="34" charset="0"/>
                <a:cs typeface="Times New Roman" panose="02020603050405020304" pitchFamily="18" charset="0"/>
              </a:rPr>
              <a:t>So, this section our group its where they display how they plan their app to bring about how it will serve the community, the planning will be broke down into pieces so to display clear details what of features it will be carrying within itself. So, to show the clear vision that we will put in place of the app.</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1B933CBC-4CEA-D8BD-3D8A-95ACF70B20F5}"/>
              </a:ext>
            </a:extLst>
          </p:cNvPr>
          <p:cNvSpPr txBox="1">
            <a:spLocks/>
          </p:cNvSpPr>
          <p:nvPr/>
        </p:nvSpPr>
        <p:spPr>
          <a:xfrm rot="20563936">
            <a:off x="277758" y="3823245"/>
            <a:ext cx="892155" cy="2018593"/>
          </a:xfrm>
          <a:prstGeom prst="rect">
            <a:avLst/>
          </a:prstGeom>
          <a:noFill/>
          <a:ln>
            <a:noFill/>
          </a:ln>
        </p:spPr>
        <p:txBody>
          <a:bodyPr wrap="square" rtlCol="0">
            <a:noAutofit/>
          </a:bodyPr>
          <a:lstStyle/>
          <a:p>
            <a:r>
              <a:rPr lang="en-US" sz="1100" dirty="0">
                <a:latin typeface="Bradley Hand ITC" panose="03070402050302030203" pitchFamily="66" charset="0"/>
                <a:cs typeface="Times New Roman" panose="02020603050405020304" pitchFamily="18" charset="0"/>
              </a:rPr>
              <a:t>Who we are and our goals…</a:t>
            </a:r>
          </a:p>
        </p:txBody>
      </p:sp>
      <p:pic>
        <p:nvPicPr>
          <p:cNvPr id="5" name="Picture 4">
            <a:extLst>
              <a:ext uri="{FF2B5EF4-FFF2-40B4-BE49-F238E27FC236}">
                <a16:creationId xmlns:a16="http://schemas.microsoft.com/office/drawing/2014/main" id="{F39EBF04-C5E5-F012-64E7-7E452913C53B}"/>
              </a:ext>
            </a:extLst>
          </p:cNvPr>
          <p:cNvPicPr>
            <a:picLocks/>
          </p:cNvPicPr>
          <p:nvPr/>
        </p:nvPicPr>
        <p:blipFill>
          <a:blip r:embed="rId4" cstate="print"/>
          <a:srcRect/>
          <a:stretch/>
        </p:blipFill>
        <p:spPr>
          <a:xfrm rot="21414071">
            <a:off x="3082063" y="1974953"/>
            <a:ext cx="1949076" cy="2332420"/>
          </a:xfrm>
          <a:prstGeom prst="rect">
            <a:avLst/>
          </a:prstGeom>
          <a:ln>
            <a:noFill/>
          </a:ln>
        </p:spPr>
      </p:pic>
    </p:spTree>
    <p:extLst>
      <p:ext uri="{BB962C8B-B14F-4D97-AF65-F5344CB8AC3E}">
        <p14:creationId xmlns:p14="http://schemas.microsoft.com/office/powerpoint/2010/main" val="4023816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E7F7D-8ED5-B7C8-4B6E-9F635F12659C}"/>
              </a:ext>
            </a:extLst>
          </p:cNvPr>
          <p:cNvPicPr>
            <a:picLocks noChangeAspect="1"/>
          </p:cNvPicPr>
          <p:nvPr/>
        </p:nvPicPr>
        <p:blipFill>
          <a:blip r:embed="rId2"/>
          <a:stretch>
            <a:fillRect/>
          </a:stretch>
        </p:blipFill>
        <p:spPr>
          <a:xfrm>
            <a:off x="0" y="-2"/>
            <a:ext cx="12192000" cy="6890717"/>
          </a:xfrm>
          <a:prstGeom prst="rect">
            <a:avLst/>
          </a:prstGeom>
        </p:spPr>
      </p:pic>
      <p:pic>
        <p:nvPicPr>
          <p:cNvPr id="6" name="Picture 2">
            <a:extLst>
              <a:ext uri="{FF2B5EF4-FFF2-40B4-BE49-F238E27FC236}">
                <a16:creationId xmlns:a16="http://schemas.microsoft.com/office/drawing/2014/main" id="{4ED6BD8B-DB11-1038-BAEC-3D8E0FAA46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255523">
            <a:off x="2062516" y="-172156"/>
            <a:ext cx="9566306" cy="7711595"/>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63799D1-18C8-330C-2172-117BA3AAF8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965314">
            <a:off x="3319329" y="348057"/>
            <a:ext cx="7928001" cy="5605345"/>
          </a:xfrm>
          <a:prstGeom prst="rect">
            <a:avLst/>
          </a:prstGeom>
          <a:effectLst>
            <a:outerShdw blurRad="50800" dist="38100" dir="13500000" algn="br" rotWithShape="0">
              <a:prstClr val="black">
                <a:alpha val="40000"/>
              </a:prstClr>
            </a:outerShdw>
          </a:effectLst>
        </p:spPr>
      </p:pic>
      <p:pic>
        <p:nvPicPr>
          <p:cNvPr id="3" name="Picture 2">
            <a:extLst>
              <a:ext uri="{FF2B5EF4-FFF2-40B4-BE49-F238E27FC236}">
                <a16:creationId xmlns:a16="http://schemas.microsoft.com/office/drawing/2014/main" id="{B918B7F1-1B1F-FEA3-AA52-AFB5E2DA392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38531">
            <a:off x="8002488" y="1646063"/>
            <a:ext cx="4526185" cy="6243016"/>
          </a:xfrm>
          <a:prstGeom prst="rect">
            <a:avLst/>
          </a:prstGeom>
          <a:effectLst>
            <a:outerShdw blurRad="50800" dist="38100" dir="13500000" algn="br" rotWithShape="0">
              <a:prstClr val="black">
                <a:alpha val="40000"/>
              </a:prstClr>
            </a:outerShdw>
          </a:effectLst>
        </p:spPr>
      </p:pic>
      <p:grpSp>
        <p:nvGrpSpPr>
          <p:cNvPr id="4" name="Group 3">
            <a:extLst>
              <a:ext uri="{FF2B5EF4-FFF2-40B4-BE49-F238E27FC236}">
                <a16:creationId xmlns:a16="http://schemas.microsoft.com/office/drawing/2014/main" id="{C0043B41-339C-9B6C-EBD2-E19DB4B56374}"/>
              </a:ext>
            </a:extLst>
          </p:cNvPr>
          <p:cNvGrpSpPr/>
          <p:nvPr/>
        </p:nvGrpSpPr>
        <p:grpSpPr>
          <a:xfrm>
            <a:off x="1179800" y="2492857"/>
            <a:ext cx="4526185" cy="6243016"/>
            <a:chOff x="2340254" y="994755"/>
            <a:chExt cx="4526185" cy="6243016"/>
          </a:xfrm>
        </p:grpSpPr>
        <p:pic>
          <p:nvPicPr>
            <p:cNvPr id="2" name="Picture 1">
              <a:extLst>
                <a:ext uri="{FF2B5EF4-FFF2-40B4-BE49-F238E27FC236}">
                  <a16:creationId xmlns:a16="http://schemas.microsoft.com/office/drawing/2014/main" id="{8622633D-311C-63A1-234F-E764B6B7F1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401940">
              <a:off x="2340254" y="994755"/>
              <a:ext cx="4526185" cy="6243016"/>
            </a:xfrm>
            <a:prstGeom prst="rect">
              <a:avLst/>
            </a:prstGeom>
            <a:effectLst>
              <a:outerShdw blurRad="50800" dist="38100" dir="13500000" algn="br" rotWithShape="0">
                <a:prstClr val="black">
                  <a:alpha val="40000"/>
                </a:prstClr>
              </a:outerShdw>
            </a:effectLst>
          </p:spPr>
        </p:pic>
        <p:pic>
          <p:nvPicPr>
            <p:cNvPr id="13" name="Picture 12" descr="A screen shot of a computer&#10;&#10;Description automatically generated with low confidence">
              <a:extLst>
                <a:ext uri="{FF2B5EF4-FFF2-40B4-BE49-F238E27FC236}">
                  <a16:creationId xmlns:a16="http://schemas.microsoft.com/office/drawing/2014/main" id="{83D723C8-2E63-7061-A256-28C423A764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4849" y="1134510"/>
              <a:ext cx="3395020" cy="2068035"/>
            </a:xfrm>
            <a:prstGeom prst="rect">
              <a:avLst/>
            </a:prstGeom>
          </p:spPr>
        </p:pic>
        <p:sp>
          <p:nvSpPr>
            <p:cNvPr id="15" name="TextBox 14">
              <a:extLst>
                <a:ext uri="{FF2B5EF4-FFF2-40B4-BE49-F238E27FC236}">
                  <a16:creationId xmlns:a16="http://schemas.microsoft.com/office/drawing/2014/main" id="{2A95FE41-456E-1E75-68F9-AFEA8ACB2C0D}"/>
                </a:ext>
              </a:extLst>
            </p:cNvPr>
            <p:cNvSpPr txBox="1"/>
            <p:nvPr/>
          </p:nvSpPr>
          <p:spPr>
            <a:xfrm>
              <a:off x="3072754" y="1708485"/>
              <a:ext cx="3144021" cy="954107"/>
            </a:xfrm>
            <a:prstGeom prst="rect">
              <a:avLst/>
            </a:prstGeom>
            <a:noFill/>
          </p:spPr>
          <p:txBody>
            <a:bodyPr wrap="square" rtlCol="0">
              <a:spAutoFit/>
            </a:bodyPr>
            <a:lstStyle/>
            <a:p>
              <a:pPr algn="ctr"/>
              <a:r>
                <a:rPr lang="en-US" sz="2800" b="1" dirty="0">
                  <a:latin typeface="Century" panose="02040604050505020304" pitchFamily="18" charset="0"/>
                  <a:cs typeface="Times New Roman" panose="02020603050405020304" pitchFamily="18" charset="0"/>
                </a:rPr>
                <a:t>INNOVATIVE FEATURES</a:t>
              </a:r>
            </a:p>
          </p:txBody>
        </p:sp>
        <p:sp>
          <p:nvSpPr>
            <p:cNvPr id="16" name="TextBox 15">
              <a:extLst>
                <a:ext uri="{FF2B5EF4-FFF2-40B4-BE49-F238E27FC236}">
                  <a16:creationId xmlns:a16="http://schemas.microsoft.com/office/drawing/2014/main" id="{6C6A58CE-F67F-B47A-6D57-88888B9B0986}"/>
                </a:ext>
              </a:extLst>
            </p:cNvPr>
            <p:cNvSpPr txBox="1">
              <a:spLocks/>
            </p:cNvSpPr>
            <p:nvPr/>
          </p:nvSpPr>
          <p:spPr>
            <a:xfrm rot="21385824">
              <a:off x="3077989" y="3205423"/>
              <a:ext cx="2837315" cy="1111139"/>
            </a:xfrm>
            <a:prstGeom prst="rect">
              <a:avLst/>
            </a:prstGeom>
            <a:noFill/>
            <a:ln>
              <a:noFill/>
            </a:ln>
          </p:spPr>
          <p:txBody>
            <a:bodyPr wrap="square" rtlCol="0">
              <a:noAutofit/>
            </a:bodyPr>
            <a:lstStyle/>
            <a:p>
              <a:pPr>
                <a:lnSpc>
                  <a:spcPct val="106000"/>
                </a:lnSpc>
                <a:spcAft>
                  <a:spcPts val="800"/>
                </a:spcAft>
              </a:pPr>
              <a:r>
                <a:rPr lang="en-ZA" sz="1600" b="1" dirty="0">
                  <a:effectLst/>
                  <a:latin typeface="Calibri" panose="020F0502020204030204" pitchFamily="34" charset="0"/>
                  <a:ea typeface="Calibri" panose="020F0502020204030204" pitchFamily="34" charset="0"/>
                  <a:cs typeface="Times New Roman" panose="02020603050405020304" pitchFamily="18" charset="0"/>
                </a:rPr>
                <a:t>Geofencing</a:t>
              </a:r>
              <a:r>
                <a:rPr lang="en-ZA" sz="1100" dirty="0">
                  <a:effectLst/>
                  <a:latin typeface="Calibri" panose="020F0502020204030204" pitchFamily="34" charset="0"/>
                  <a:ea typeface="Calibri" panose="020F0502020204030204" pitchFamily="34" charset="0"/>
                  <a:cs typeface="Times New Roman" panose="02020603050405020304" pitchFamily="18" charset="0"/>
                </a:rPr>
                <a:t> this feature allows you to set up boundaries on the map for to group all specific places of interest.</a:t>
              </a:r>
              <a:endParaRPr lang="en-US" sz="110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61A143FE-1C71-F296-85EC-CBDACEBFB82E}"/>
                </a:ext>
              </a:extLst>
            </p:cNvPr>
            <p:cNvSpPr txBox="1">
              <a:spLocks/>
            </p:cNvSpPr>
            <p:nvPr/>
          </p:nvSpPr>
          <p:spPr>
            <a:xfrm rot="21385824">
              <a:off x="3134623" y="4451816"/>
              <a:ext cx="2837315" cy="933134"/>
            </a:xfrm>
            <a:prstGeom prst="rect">
              <a:avLst/>
            </a:prstGeom>
            <a:noFill/>
            <a:ln>
              <a:noFill/>
            </a:ln>
          </p:spPr>
          <p:txBody>
            <a:bodyPr wrap="square" rtlCol="0">
              <a:noAutofit/>
            </a:bodyPr>
            <a:lstStyle/>
            <a:p>
              <a:pPr>
                <a:lnSpc>
                  <a:spcPct val="106000"/>
                </a:lnSpc>
                <a:spcAft>
                  <a:spcPts val="800"/>
                </a:spcAft>
              </a:pPr>
              <a:r>
                <a:rPr lang="en-ZA" sz="1600" b="1" dirty="0">
                  <a:effectLst/>
                  <a:latin typeface="Calibri" panose="020F0502020204030204" pitchFamily="34" charset="0"/>
                  <a:ea typeface="Calibri" panose="020F0502020204030204" pitchFamily="34" charset="0"/>
                  <a:cs typeface="Times New Roman" panose="02020603050405020304" pitchFamily="18" charset="0"/>
                </a:rPr>
                <a:t>Fuel saving</a:t>
              </a:r>
              <a:r>
                <a:rPr lang="en-ZA" sz="1100" dirty="0">
                  <a:effectLst/>
                  <a:latin typeface="Calibri" panose="020F0502020204030204" pitchFamily="34" charset="0"/>
                  <a:ea typeface="Calibri" panose="020F0502020204030204" pitchFamily="34" charset="0"/>
                  <a:cs typeface="Times New Roman" panose="02020603050405020304" pitchFamily="18" charset="0"/>
                </a:rPr>
                <a:t> this feature will measure the fuel on your car to see if it will be enough make it to the destination you want to head to.</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100" dirty="0">
                <a:latin typeface="Times New Roman" panose="02020603050405020304" pitchFamily="18" charset="0"/>
                <a:cs typeface="Times New Roman" panose="02020603050405020304" pitchFamily="18" charset="0"/>
              </a:endParaRPr>
            </a:p>
          </p:txBody>
        </p:sp>
      </p:grpSp>
      <p:sp>
        <p:nvSpPr>
          <p:cNvPr id="22" name="TextBox 21">
            <a:extLst>
              <a:ext uri="{FF2B5EF4-FFF2-40B4-BE49-F238E27FC236}">
                <a16:creationId xmlns:a16="http://schemas.microsoft.com/office/drawing/2014/main" id="{8FB8525C-CCDD-FCB5-68E0-2A2883A485EA}"/>
              </a:ext>
            </a:extLst>
          </p:cNvPr>
          <p:cNvSpPr txBox="1">
            <a:spLocks/>
          </p:cNvSpPr>
          <p:nvPr/>
        </p:nvSpPr>
        <p:spPr>
          <a:xfrm rot="20563936">
            <a:off x="277758" y="3823245"/>
            <a:ext cx="892155" cy="2018593"/>
          </a:xfrm>
          <a:prstGeom prst="rect">
            <a:avLst/>
          </a:prstGeom>
          <a:noFill/>
          <a:ln>
            <a:noFill/>
          </a:ln>
        </p:spPr>
        <p:txBody>
          <a:bodyPr wrap="square" rtlCol="0">
            <a:noAutofit/>
          </a:bodyPr>
          <a:lstStyle/>
          <a:p>
            <a:r>
              <a:rPr lang="en-US" sz="1100" dirty="0">
                <a:latin typeface="Bradley Hand ITC" panose="03070402050302030203" pitchFamily="66" charset="0"/>
                <a:cs typeface="Times New Roman" panose="02020603050405020304" pitchFamily="18" charset="0"/>
              </a:rPr>
              <a:t>New and special features…</a:t>
            </a:r>
          </a:p>
        </p:txBody>
      </p:sp>
      <p:sp>
        <p:nvSpPr>
          <p:cNvPr id="8" name="TextBox 7">
            <a:extLst>
              <a:ext uri="{FF2B5EF4-FFF2-40B4-BE49-F238E27FC236}">
                <a16:creationId xmlns:a16="http://schemas.microsoft.com/office/drawing/2014/main" id="{CCC31E21-5509-5F76-7ED2-664AF1E5DC0E}"/>
              </a:ext>
            </a:extLst>
          </p:cNvPr>
          <p:cNvSpPr txBox="1">
            <a:spLocks/>
          </p:cNvSpPr>
          <p:nvPr/>
        </p:nvSpPr>
        <p:spPr>
          <a:xfrm rot="280682">
            <a:off x="8589845" y="2029703"/>
            <a:ext cx="3463240" cy="4867678"/>
          </a:xfrm>
          <a:prstGeom prst="rect">
            <a:avLst/>
          </a:prstGeom>
          <a:noFill/>
          <a:ln>
            <a:noFill/>
          </a:ln>
        </p:spPr>
        <p:txBody>
          <a:bodyPr wrap="square" rtlCol="0">
            <a:noAutofit/>
          </a:bodyPr>
          <a:lstStyle/>
          <a:p>
            <a:pPr lvl="0">
              <a:lnSpc>
                <a:spcPct val="106000"/>
              </a:lnSpc>
            </a:pPr>
            <a:r>
              <a:rPr lang="en-ZA" sz="1400" b="1" dirty="0">
                <a:effectLst/>
                <a:latin typeface="Calibri" panose="020F0502020204030204" pitchFamily="34" charset="0"/>
                <a:ea typeface="Calibri" panose="020F0502020204030204" pitchFamily="34" charset="0"/>
                <a:cs typeface="Times New Roman" panose="02020603050405020304" pitchFamily="18" charset="0"/>
              </a:rPr>
              <a:t>Sharing</a:t>
            </a:r>
            <a:r>
              <a:rPr lang="en-ZA" sz="1400" dirty="0">
                <a:effectLst/>
                <a:latin typeface="Calibri" panose="020F0502020204030204" pitchFamily="34" charset="0"/>
                <a:ea typeface="Calibri" panose="020F0502020204030204" pitchFamily="34" charset="0"/>
                <a:cs typeface="Times New Roman" panose="02020603050405020304" pitchFamily="18" charset="0"/>
              </a:rPr>
              <a:t> </a:t>
            </a:r>
            <a:r>
              <a:rPr lang="en-ZA" sz="1400" b="1" dirty="0">
                <a:effectLst/>
                <a:latin typeface="Calibri" panose="020F0502020204030204" pitchFamily="34" charset="0"/>
                <a:ea typeface="Calibri" panose="020F0502020204030204" pitchFamily="34" charset="0"/>
                <a:cs typeface="Times New Roman" panose="02020603050405020304" pitchFamily="18" charset="0"/>
              </a:rPr>
              <a:t>Button </a:t>
            </a:r>
            <a:r>
              <a:rPr lang="en-ZA" sz="1400" dirty="0">
                <a:effectLst/>
                <a:latin typeface="Calibri" panose="020F0502020204030204" pitchFamily="34" charset="0"/>
                <a:ea typeface="Calibri" panose="020F0502020204030204" pitchFamily="34" charset="0"/>
                <a:cs typeface="Times New Roman" panose="02020603050405020304" pitchFamily="18" charset="0"/>
              </a:rPr>
              <a:t>–</a:t>
            </a:r>
            <a:r>
              <a:rPr lang="en-ZA" sz="1100" dirty="0">
                <a:effectLst/>
                <a:latin typeface="Calibri" panose="020F0502020204030204" pitchFamily="34" charset="0"/>
                <a:ea typeface="Calibri" panose="020F0502020204030204" pitchFamily="34" charset="0"/>
                <a:cs typeface="Times New Roman" panose="02020603050405020304" pitchFamily="18" charset="0"/>
              </a:rPr>
              <a:t> you have a sharing Button where you can have options to share your location with friends on social media like Facebook, LinkedIn so that they can see your location so that it may be easy to find where the user is currently located their spot.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6000"/>
              </a:lnSpc>
              <a:spcAft>
                <a:spcPts val="800"/>
              </a:spcAft>
            </a:pPr>
            <a:r>
              <a:rPr lang="en-ZA" sz="1400" b="1" dirty="0">
                <a:effectLst/>
                <a:latin typeface="Calibri" panose="020F0502020204030204" pitchFamily="34" charset="0"/>
                <a:ea typeface="Calibri" panose="020F0502020204030204" pitchFamily="34" charset="0"/>
                <a:cs typeface="Times New Roman" panose="02020603050405020304" pitchFamily="18" charset="0"/>
              </a:rPr>
              <a:t>Update Button</a:t>
            </a:r>
            <a:r>
              <a:rPr lang="en-ZA" sz="1100" dirty="0">
                <a:effectLst/>
                <a:latin typeface="Calibri" panose="020F0502020204030204" pitchFamily="34" charset="0"/>
                <a:ea typeface="Calibri" panose="020F0502020204030204" pitchFamily="34" charset="0"/>
                <a:cs typeface="Times New Roman" panose="02020603050405020304" pitchFamily="18" charset="0"/>
              </a:rPr>
              <a:t> this button will give the user some options to update the app and also fix the co-ordinates of the app in any directions should they not be exactly accurate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6000"/>
              </a:lnSpc>
              <a:spcAft>
                <a:spcPts val="800"/>
              </a:spcAft>
            </a:pPr>
            <a:r>
              <a:rPr lang="en-ZA" sz="1400" b="1" dirty="0">
                <a:effectLst/>
                <a:latin typeface="Calibri" panose="020F0502020204030204" pitchFamily="34" charset="0"/>
                <a:ea typeface="Calibri" panose="020F0502020204030204" pitchFamily="34" charset="0"/>
                <a:cs typeface="Times New Roman" panose="02020603050405020304" pitchFamily="18" charset="0"/>
              </a:rPr>
              <a:t>Statistics Page</a:t>
            </a:r>
            <a:r>
              <a:rPr lang="en-ZA" sz="1100" dirty="0">
                <a:effectLst/>
                <a:latin typeface="Calibri" panose="020F0502020204030204" pitchFamily="34" charset="0"/>
                <a:ea typeface="Calibri" panose="020F0502020204030204" pitchFamily="34" charset="0"/>
                <a:cs typeface="Times New Roman" panose="02020603050405020304" pitchFamily="18" charset="0"/>
              </a:rPr>
              <a:t> this page will be implemented so that You can have a statistics or graph section within the app to check your progress how you used your app recently ranking with maps usage graphs.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6000"/>
              </a:lnSpc>
            </a:pPr>
            <a:r>
              <a:rPr lang="en-ZA" sz="1100" dirty="0">
                <a:effectLst/>
                <a:latin typeface="Calibri" panose="020F0502020204030204" pitchFamily="34" charset="0"/>
                <a:ea typeface="Calibri" panose="020F0502020204030204" pitchFamily="34" charset="0"/>
                <a:cs typeface="Times New Roman" panose="02020603050405020304" pitchFamily="18" charset="0"/>
              </a:rPr>
              <a:t>There will be </a:t>
            </a:r>
            <a:r>
              <a:rPr lang="en-ZA" sz="1400" b="1" dirty="0">
                <a:effectLst/>
                <a:latin typeface="Calibri" panose="020F0502020204030204" pitchFamily="34" charset="0"/>
                <a:ea typeface="Calibri" panose="020F0502020204030204" pitchFamily="34" charset="0"/>
                <a:cs typeface="Times New Roman" panose="02020603050405020304" pitchFamily="18" charset="0"/>
              </a:rPr>
              <a:t>Updated Changes</a:t>
            </a:r>
            <a:r>
              <a:rPr lang="en-ZA" sz="1100" dirty="0">
                <a:effectLst/>
                <a:latin typeface="Calibri" panose="020F0502020204030204" pitchFamily="34" charset="0"/>
                <a:ea typeface="Calibri" panose="020F0502020204030204" pitchFamily="34" charset="0"/>
                <a:cs typeface="Times New Roman" panose="02020603050405020304" pitchFamily="18" charset="0"/>
              </a:rPr>
              <a:t> Page You have section within the app that shows you any changes you made to the app so that the user can know what changes they have made so that they don’t think the map was automatically updated online without their knowledge or permission.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6000"/>
              </a:lnSpc>
            </a:pPr>
            <a:r>
              <a:rPr lang="en-ZA" sz="1100" b="1" dirty="0">
                <a:effectLst/>
                <a:latin typeface="Calibri" panose="020F0502020204030204" pitchFamily="34" charset="0"/>
                <a:ea typeface="Calibri" panose="020F0502020204030204" pitchFamily="34" charset="0"/>
                <a:cs typeface="Times New Roman" panose="02020603050405020304" pitchFamily="18" charset="0"/>
              </a:rPr>
              <a:t>Download Reviews</a:t>
            </a:r>
            <a:r>
              <a:rPr lang="en-ZA" sz="1100" dirty="0">
                <a:effectLst/>
                <a:latin typeface="Calibri" panose="020F0502020204030204" pitchFamily="34" charset="0"/>
                <a:ea typeface="Calibri" panose="020F0502020204030204" pitchFamily="34" charset="0"/>
                <a:cs typeface="Times New Roman" panose="02020603050405020304" pitchFamily="18" charset="0"/>
              </a:rPr>
              <a:t> You can download review reports about the app from other users online.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6000"/>
              </a:lnSpc>
              <a:spcAft>
                <a:spcPts val="800"/>
              </a:spcAft>
            </a:pPr>
            <a:r>
              <a:rPr lang="en-ZA" sz="1100" dirty="0">
                <a:effectLst/>
                <a:latin typeface="Calibri" panose="020F0502020204030204" pitchFamily="34" charset="0"/>
                <a:ea typeface="Calibri" panose="020F0502020204030204" pitchFamily="34" charset="0"/>
                <a:cs typeface="Times New Roman" panose="02020603050405020304" pitchFamily="18" charset="0"/>
              </a:rPr>
              <a:t>you can </a:t>
            </a:r>
            <a:r>
              <a:rPr lang="en-ZA" sz="1600" b="1" dirty="0">
                <a:effectLst/>
                <a:latin typeface="Calibri" panose="020F0502020204030204" pitchFamily="34" charset="0"/>
                <a:ea typeface="Calibri" panose="020F0502020204030204" pitchFamily="34" charset="0"/>
                <a:cs typeface="Times New Roman" panose="02020603050405020304" pitchFamily="18" charset="0"/>
              </a:rPr>
              <a:t>add marks</a:t>
            </a:r>
            <a:r>
              <a:rPr lang="en-ZA" sz="1100" dirty="0">
                <a:effectLst/>
                <a:latin typeface="Calibri" panose="020F0502020204030204" pitchFamily="34" charset="0"/>
                <a:ea typeface="Calibri" panose="020F0502020204030204" pitchFamily="34" charset="0"/>
                <a:cs typeface="Times New Roman" panose="02020603050405020304" pitchFamily="18" charset="0"/>
              </a:rPr>
              <a:t> to your places of interest on the map so that you can always remember them.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1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FA3B2B75-247A-D608-D4AE-3E03102A1DE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38531">
            <a:off x="4517822" y="149390"/>
            <a:ext cx="4526185" cy="6243016"/>
          </a:xfrm>
          <a:prstGeom prst="rect">
            <a:avLst/>
          </a:prstGeom>
          <a:effectLst>
            <a:outerShdw blurRad="50800" dist="38100" dir="13500000" algn="br" rotWithShape="0">
              <a:prstClr val="black">
                <a:alpha val="40000"/>
              </a:prstClr>
            </a:outerShdw>
          </a:effectLst>
        </p:spPr>
      </p:pic>
      <p:sp>
        <p:nvSpPr>
          <p:cNvPr id="19" name="TextBox 18">
            <a:extLst>
              <a:ext uri="{FF2B5EF4-FFF2-40B4-BE49-F238E27FC236}">
                <a16:creationId xmlns:a16="http://schemas.microsoft.com/office/drawing/2014/main" id="{0EF77147-8F6B-F2DB-05B0-2502EA07F8F7}"/>
              </a:ext>
            </a:extLst>
          </p:cNvPr>
          <p:cNvSpPr txBox="1">
            <a:spLocks/>
          </p:cNvSpPr>
          <p:nvPr/>
        </p:nvSpPr>
        <p:spPr>
          <a:xfrm rot="231538">
            <a:off x="4852684" y="480785"/>
            <a:ext cx="3838411" cy="5135873"/>
          </a:xfrm>
          <a:prstGeom prst="rect">
            <a:avLst/>
          </a:prstGeom>
          <a:noFill/>
          <a:ln>
            <a:noFill/>
          </a:ln>
        </p:spPr>
        <p:txBody>
          <a:bodyPr wrap="square" rtlCol="0">
            <a:noAutofit/>
          </a:bodyPr>
          <a:lstStyle/>
          <a:p>
            <a:pPr lvl="0">
              <a:lnSpc>
                <a:spcPct val="106000"/>
              </a:lnSpc>
            </a:pPr>
            <a:r>
              <a:rPr lang="en-ZA" sz="1600" b="1" dirty="0">
                <a:effectLst/>
                <a:latin typeface="Calibri" panose="020F0502020204030204" pitchFamily="34" charset="0"/>
                <a:ea typeface="Calibri" panose="020F0502020204030204" pitchFamily="34" charset="0"/>
                <a:cs typeface="Times New Roman" panose="02020603050405020304" pitchFamily="18" charset="0"/>
              </a:rPr>
              <a:t>Scanning Page –</a:t>
            </a:r>
            <a:r>
              <a:rPr lang="en-ZA" sz="1100" dirty="0">
                <a:effectLst/>
                <a:latin typeface="Calibri" panose="020F0502020204030204" pitchFamily="34" charset="0"/>
                <a:ea typeface="Calibri" panose="020F0502020204030204" pitchFamily="34" charset="0"/>
                <a:cs typeface="Times New Roman" panose="02020603050405020304" pitchFamily="18" charset="0"/>
              </a:rPr>
              <a:t> there will be a page where You can scan through a barcode some maps online and download them to add them into the app on your device so that the user can have any maps, they need for travelling.</a:t>
            </a:r>
          </a:p>
          <a:p>
            <a:pPr lvl="0">
              <a:lnSpc>
                <a:spcPct val="106000"/>
              </a:lnSpc>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6000"/>
              </a:lnSpc>
            </a:pPr>
            <a:r>
              <a:rPr lang="en-ZA" sz="1100" dirty="0">
                <a:effectLst/>
                <a:latin typeface="Calibri" panose="020F0502020204030204" pitchFamily="34" charset="0"/>
                <a:ea typeface="Calibri" panose="020F0502020204030204" pitchFamily="34" charset="0"/>
                <a:cs typeface="Times New Roman" panose="02020603050405020304" pitchFamily="18" charset="0"/>
              </a:rPr>
              <a:t>There will be an </a:t>
            </a:r>
            <a:r>
              <a:rPr lang="en-ZA" sz="1400" b="1" dirty="0">
                <a:effectLst/>
                <a:latin typeface="Calibri" panose="020F0502020204030204" pitchFamily="34" charset="0"/>
                <a:ea typeface="Calibri" panose="020F0502020204030204" pitchFamily="34" charset="0"/>
                <a:cs typeface="Times New Roman" panose="02020603050405020304" pitchFamily="18" charset="0"/>
              </a:rPr>
              <a:t>Edit Page </a:t>
            </a:r>
            <a:r>
              <a:rPr lang="en-ZA" sz="1000" dirty="0">
                <a:effectLst/>
                <a:latin typeface="Calibri" panose="020F0502020204030204" pitchFamily="34" charset="0"/>
                <a:ea typeface="Calibri" panose="020F0502020204030204" pitchFamily="34" charset="0"/>
                <a:cs typeface="Times New Roman" panose="02020603050405020304" pitchFamily="18" charset="0"/>
              </a:rPr>
              <a:t>where</a:t>
            </a:r>
            <a:r>
              <a:rPr lang="en-ZA" sz="1100" dirty="0">
                <a:effectLst/>
                <a:latin typeface="Calibri" panose="020F0502020204030204" pitchFamily="34" charset="0"/>
                <a:ea typeface="Calibri" panose="020F0502020204030204" pitchFamily="34" charset="0"/>
                <a:cs typeface="Times New Roman" panose="02020603050405020304" pitchFamily="18" charset="0"/>
              </a:rPr>
              <a:t> a map can be edited according to the expectations of the user if the user gets the knowledge that the map is inaccurate the one, they will be using currently.</a:t>
            </a:r>
          </a:p>
          <a:p>
            <a:pPr lvl="0">
              <a:lnSpc>
                <a:spcPct val="106000"/>
              </a:lnSpc>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6000"/>
              </a:lnSpc>
            </a:pPr>
            <a:r>
              <a:rPr lang="en-ZA" sz="1100" dirty="0">
                <a:effectLst/>
                <a:latin typeface="Calibri" panose="020F0502020204030204" pitchFamily="34" charset="0"/>
                <a:ea typeface="Calibri" panose="020F0502020204030204" pitchFamily="34" charset="0"/>
                <a:cs typeface="Times New Roman" panose="02020603050405020304" pitchFamily="18" charset="0"/>
              </a:rPr>
              <a:t>They will be a </a:t>
            </a:r>
            <a:r>
              <a:rPr lang="en-ZA" sz="1200" b="1" dirty="0">
                <a:effectLst/>
                <a:latin typeface="Calibri" panose="020F0502020204030204" pitchFamily="34" charset="0"/>
                <a:ea typeface="Calibri" panose="020F0502020204030204" pitchFamily="34" charset="0"/>
                <a:cs typeface="Times New Roman" panose="02020603050405020304" pitchFamily="18" charset="0"/>
              </a:rPr>
              <a:t>download Button</a:t>
            </a:r>
            <a:r>
              <a:rPr lang="en-ZA" sz="1100" dirty="0">
                <a:effectLst/>
                <a:latin typeface="Calibri" panose="020F0502020204030204" pitchFamily="34" charset="0"/>
                <a:ea typeface="Calibri" panose="020F0502020204030204" pitchFamily="34" charset="0"/>
                <a:cs typeface="Times New Roman" panose="02020603050405020304" pitchFamily="18" charset="0"/>
              </a:rPr>
              <a:t> where the user will have options to add or download any type or form of other API that they will need to make the maps co-operate accurately while in internet connection so that the maps can easily locate any destination needed by the user.</a:t>
            </a:r>
          </a:p>
          <a:p>
            <a:pPr lvl="0">
              <a:lnSpc>
                <a:spcPct val="106000"/>
              </a:lnSpc>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6000"/>
              </a:lnSpc>
            </a:pPr>
            <a:r>
              <a:rPr lang="en-ZA" sz="1100" dirty="0">
                <a:effectLst/>
                <a:latin typeface="Calibri" panose="020F0502020204030204" pitchFamily="34" charset="0"/>
                <a:ea typeface="Calibri" panose="020F0502020204030204" pitchFamily="34" charset="0"/>
                <a:cs typeface="Times New Roman" panose="02020603050405020304" pitchFamily="18" charset="0"/>
              </a:rPr>
              <a:t>A normal </a:t>
            </a:r>
            <a:r>
              <a:rPr lang="en-ZA" sz="1400" b="1" dirty="0">
                <a:effectLst/>
                <a:latin typeface="Calibri" panose="020F0502020204030204" pitchFamily="34" charset="0"/>
                <a:ea typeface="Calibri" panose="020F0502020204030204" pitchFamily="34" charset="0"/>
                <a:cs typeface="Times New Roman" panose="02020603050405020304" pitchFamily="18" charset="0"/>
              </a:rPr>
              <a:t>Search box</a:t>
            </a:r>
            <a:r>
              <a:rPr lang="en-ZA" sz="1100" dirty="0">
                <a:effectLst/>
                <a:latin typeface="Calibri" panose="020F0502020204030204" pitchFamily="34" charset="0"/>
                <a:ea typeface="Calibri" panose="020F0502020204030204" pitchFamily="34" charset="0"/>
                <a:cs typeface="Times New Roman" panose="02020603050405020304" pitchFamily="18" charset="0"/>
              </a:rPr>
              <a:t> will be included to the app to search locations or destinations.</a:t>
            </a:r>
          </a:p>
          <a:p>
            <a:pPr lvl="0">
              <a:lnSpc>
                <a:spcPct val="106000"/>
              </a:lnSpc>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6000"/>
              </a:lnSpc>
            </a:pPr>
            <a:r>
              <a:rPr lang="en-ZA" sz="1200" b="1" dirty="0">
                <a:effectLst/>
                <a:latin typeface="Calibri" panose="020F0502020204030204" pitchFamily="34" charset="0"/>
                <a:ea typeface="Calibri" panose="020F0502020204030204" pitchFamily="34" charset="0"/>
                <a:cs typeface="Times New Roman" panose="02020603050405020304" pitchFamily="18" charset="0"/>
              </a:rPr>
              <a:t>A Layout Page</a:t>
            </a:r>
            <a:r>
              <a:rPr lang="en-ZA" sz="1100" dirty="0">
                <a:effectLst/>
                <a:latin typeface="Calibri" panose="020F0502020204030204" pitchFamily="34" charset="0"/>
                <a:ea typeface="Calibri" panose="020F0502020204030204" pitchFamily="34" charset="0"/>
                <a:cs typeface="Times New Roman" panose="02020603050405020304" pitchFamily="18" charset="0"/>
              </a:rPr>
              <a:t> where You can change the layout of the maps according to your own recommended way the user likes such as giving a different colouring of local landmarks or objects visible on the maps to look better for the user. </a:t>
            </a:r>
          </a:p>
          <a:p>
            <a:pPr lvl="0">
              <a:lnSpc>
                <a:spcPct val="106000"/>
              </a:lnSpc>
            </a:pPr>
            <a:r>
              <a:rPr lang="en-ZA" sz="1100" dirty="0">
                <a:effectLst/>
                <a:latin typeface="Calibri" panose="020F0502020204030204" pitchFamily="34" charset="0"/>
                <a:ea typeface="Calibri" panose="020F0502020204030204" pitchFamily="34" charset="0"/>
                <a:cs typeface="Times New Roman" panose="02020603050405020304" pitchFamily="18" charset="0"/>
              </a:rPr>
              <a:t>A </a:t>
            </a:r>
            <a:r>
              <a:rPr lang="en-ZA" sz="1400" b="1" dirty="0">
                <a:effectLst/>
                <a:latin typeface="Calibri" panose="020F0502020204030204" pitchFamily="34" charset="0"/>
                <a:ea typeface="Calibri" panose="020F0502020204030204" pitchFamily="34" charset="0"/>
                <a:cs typeface="Times New Roman" panose="02020603050405020304" pitchFamily="18" charset="0"/>
              </a:rPr>
              <a:t>Blog Page</a:t>
            </a:r>
            <a:r>
              <a:rPr lang="en-ZA" sz="1100" dirty="0">
                <a:effectLst/>
                <a:latin typeface="Calibri" panose="020F0502020204030204" pitchFamily="34" charset="0"/>
                <a:ea typeface="Calibri" panose="020F0502020204030204" pitchFamily="34" charset="0"/>
                <a:cs typeface="Times New Roman" panose="02020603050405020304" pitchFamily="18" charset="0"/>
              </a:rPr>
              <a:t> You to find news about the app for any latest news regarding the app or any other premium versions available about the app. </a:t>
            </a:r>
            <a:endParaRPr lang="en-US" sz="11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43407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E7F7D-8ED5-B7C8-4B6E-9F635F12659C}"/>
              </a:ext>
            </a:extLst>
          </p:cNvPr>
          <p:cNvPicPr>
            <a:picLocks noChangeAspect="1"/>
          </p:cNvPicPr>
          <p:nvPr/>
        </p:nvPicPr>
        <p:blipFill>
          <a:blip r:embed="rId2"/>
          <a:stretch>
            <a:fillRect/>
          </a:stretch>
        </p:blipFill>
        <p:spPr>
          <a:xfrm>
            <a:off x="0" y="-2"/>
            <a:ext cx="12192000" cy="6890717"/>
          </a:xfrm>
          <a:prstGeom prst="rect">
            <a:avLst/>
          </a:prstGeom>
        </p:spPr>
      </p:pic>
      <p:pic>
        <p:nvPicPr>
          <p:cNvPr id="6" name="Picture 2">
            <a:extLst>
              <a:ext uri="{FF2B5EF4-FFF2-40B4-BE49-F238E27FC236}">
                <a16:creationId xmlns:a16="http://schemas.microsoft.com/office/drawing/2014/main" id="{4ED6BD8B-DB11-1038-BAEC-3D8E0FAA46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255523">
            <a:off x="2062516" y="-172156"/>
            <a:ext cx="9566306" cy="7711595"/>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63799D1-18C8-330C-2172-117BA3AAF8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965314">
            <a:off x="3319329" y="348057"/>
            <a:ext cx="7928001" cy="5605345"/>
          </a:xfrm>
          <a:prstGeom prst="rect">
            <a:avLst/>
          </a:prstGeom>
          <a:effectLst>
            <a:outerShdw blurRad="50800" dist="38100" dir="13500000" algn="br" rotWithShape="0">
              <a:prstClr val="black">
                <a:alpha val="40000"/>
              </a:prstClr>
            </a:outerShdw>
          </a:effectLst>
        </p:spPr>
      </p:pic>
      <p:pic>
        <p:nvPicPr>
          <p:cNvPr id="2" name="Picture 1">
            <a:extLst>
              <a:ext uri="{FF2B5EF4-FFF2-40B4-BE49-F238E27FC236}">
                <a16:creationId xmlns:a16="http://schemas.microsoft.com/office/drawing/2014/main" id="{8622633D-311C-63A1-234F-E764B6B7F1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401940">
            <a:off x="2394706" y="947880"/>
            <a:ext cx="4526185" cy="6243016"/>
          </a:xfrm>
          <a:prstGeom prst="rect">
            <a:avLst/>
          </a:prstGeom>
          <a:effectLst>
            <a:outerShdw blurRad="50800" dist="38100" dir="13500000" algn="br" rotWithShape="0">
              <a:prstClr val="black">
                <a:alpha val="40000"/>
              </a:prstClr>
            </a:outerShdw>
          </a:effectLst>
        </p:spPr>
      </p:pic>
      <p:pic>
        <p:nvPicPr>
          <p:cNvPr id="3" name="Picture 2">
            <a:extLst>
              <a:ext uri="{FF2B5EF4-FFF2-40B4-BE49-F238E27FC236}">
                <a16:creationId xmlns:a16="http://schemas.microsoft.com/office/drawing/2014/main" id="{B918B7F1-1B1F-FEA3-AA52-AFB5E2DA392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38531">
            <a:off x="7251233" y="794999"/>
            <a:ext cx="4526185" cy="6243016"/>
          </a:xfrm>
          <a:prstGeom prst="rect">
            <a:avLst/>
          </a:prstGeom>
          <a:effectLst>
            <a:outerShdw blurRad="50800" dist="38100" dir="13500000" algn="br" rotWithShape="0">
              <a:prstClr val="black">
                <a:alpha val="40000"/>
              </a:prstClr>
            </a:outerShdw>
          </a:effectLst>
        </p:spPr>
      </p:pic>
      <p:pic>
        <p:nvPicPr>
          <p:cNvPr id="7" name="Picture 6">
            <a:extLst>
              <a:ext uri="{FF2B5EF4-FFF2-40B4-BE49-F238E27FC236}">
                <a16:creationId xmlns:a16="http://schemas.microsoft.com/office/drawing/2014/main" id="{FA3B2B75-247A-D608-D4AE-3E03102A1DE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38531">
            <a:off x="6957313" y="1052246"/>
            <a:ext cx="4526185" cy="6243016"/>
          </a:xfrm>
          <a:prstGeom prst="rect">
            <a:avLst/>
          </a:prstGeom>
          <a:effectLst>
            <a:outerShdw blurRad="50800" dist="38100" dir="13500000" algn="br" rotWithShape="0">
              <a:prstClr val="black">
                <a:alpha val="40000"/>
              </a:prstClr>
            </a:outerShdw>
          </a:effectLst>
        </p:spPr>
      </p:pic>
      <p:sp>
        <p:nvSpPr>
          <p:cNvPr id="4" name="TextBox 3">
            <a:extLst>
              <a:ext uri="{FF2B5EF4-FFF2-40B4-BE49-F238E27FC236}">
                <a16:creationId xmlns:a16="http://schemas.microsoft.com/office/drawing/2014/main" id="{B1F941A9-4B1A-D667-CD02-A9FC92E9E4FA}"/>
              </a:ext>
            </a:extLst>
          </p:cNvPr>
          <p:cNvSpPr txBox="1">
            <a:spLocks/>
          </p:cNvSpPr>
          <p:nvPr/>
        </p:nvSpPr>
        <p:spPr>
          <a:xfrm rot="20563936">
            <a:off x="277758" y="3823245"/>
            <a:ext cx="892155" cy="2018593"/>
          </a:xfrm>
          <a:prstGeom prst="rect">
            <a:avLst/>
          </a:prstGeom>
          <a:noFill/>
          <a:ln>
            <a:noFill/>
          </a:ln>
        </p:spPr>
        <p:txBody>
          <a:bodyPr wrap="square" rtlCol="0">
            <a:noAutofit/>
          </a:bodyPr>
          <a:lstStyle/>
          <a:p>
            <a:r>
              <a:rPr lang="en-US" sz="1100" dirty="0">
                <a:latin typeface="Bradley Hand ITC" panose="03070402050302030203" pitchFamily="66" charset="0"/>
                <a:cs typeface="Times New Roman" panose="02020603050405020304" pitchFamily="18" charset="0"/>
              </a:rPr>
              <a:t>What we need to have……</a:t>
            </a:r>
          </a:p>
        </p:txBody>
      </p:sp>
      <p:sp>
        <p:nvSpPr>
          <p:cNvPr id="10" name="TextBox 9">
            <a:extLst>
              <a:ext uri="{FF2B5EF4-FFF2-40B4-BE49-F238E27FC236}">
                <a16:creationId xmlns:a16="http://schemas.microsoft.com/office/drawing/2014/main" id="{CC855D38-D4F9-F3DC-83C6-5BC847A1045D}"/>
              </a:ext>
            </a:extLst>
          </p:cNvPr>
          <p:cNvSpPr txBox="1">
            <a:spLocks/>
          </p:cNvSpPr>
          <p:nvPr/>
        </p:nvSpPr>
        <p:spPr>
          <a:xfrm rot="21366374">
            <a:off x="2890968" y="2094869"/>
            <a:ext cx="3416111" cy="3430298"/>
          </a:xfrm>
          <a:prstGeom prst="rect">
            <a:avLst/>
          </a:prstGeom>
          <a:noFill/>
          <a:ln>
            <a:noFill/>
          </a:ln>
        </p:spPr>
        <p:txBody>
          <a:bodyPr wrap="square" rtlCol="0">
            <a:noAutofit/>
          </a:bodyPr>
          <a:lstStyle/>
          <a:p>
            <a:pPr>
              <a:lnSpc>
                <a:spcPct val="106000"/>
              </a:lnSpc>
              <a:spcBef>
                <a:spcPts val="200"/>
              </a:spcBef>
            </a:pPr>
            <a:r>
              <a:rPr lang="en-ZA" sz="1300" b="1" dirty="0">
                <a:solidFill>
                  <a:srgbClr val="2F5496"/>
                </a:solidFill>
                <a:effectLst/>
                <a:latin typeface="Calibri Light" panose="020F0302020204030204" pitchFamily="34" charset="0"/>
                <a:ea typeface="SimSun" panose="02010600030101010101" pitchFamily="2" charset="-122"/>
                <a:cs typeface="SimSun" panose="02010600030101010101" pitchFamily="2" charset="-122"/>
              </a:rPr>
              <a:t>Responsive </a:t>
            </a:r>
            <a:endParaRPr lang="en-US" sz="1300" b="1" dirty="0">
              <a:solidFill>
                <a:srgbClr val="2F5496"/>
              </a:solidFill>
              <a:effectLst/>
              <a:latin typeface="Calibri Light" panose="020F0302020204030204" pitchFamily="34" charset="0"/>
              <a:ea typeface="SimSun" panose="02010600030101010101" pitchFamily="2" charset="-122"/>
              <a:cs typeface="SimSun" panose="02010600030101010101" pitchFamily="2" charset="-122"/>
            </a:endParaRPr>
          </a:p>
          <a:p>
            <a:pPr>
              <a:lnSpc>
                <a:spcPct val="106000"/>
              </a:lnSpc>
              <a:spcAft>
                <a:spcPts val="800"/>
              </a:spcAft>
            </a:pPr>
            <a:r>
              <a:rPr lang="en-ZA" sz="1100" dirty="0">
                <a:effectLst/>
                <a:latin typeface="Calibri" panose="020F0502020204030204" pitchFamily="34" charset="0"/>
                <a:ea typeface="Calibri" panose="020F0502020204030204" pitchFamily="34" charset="0"/>
                <a:cs typeface="Times New Roman" panose="02020603050405020304" pitchFamily="18" charset="0"/>
              </a:rPr>
              <a:t>You can reset the size for the appearance of the app according to the user’s device and also the user has options for setting any picture mode they would like within the background of the app while using the app.</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ZA" sz="1100" dirty="0">
                <a:effectLst/>
                <a:latin typeface="Calibri" panose="020F0502020204030204" pitchFamily="34" charset="0"/>
                <a:ea typeface="Calibri" panose="020F0502020204030204" pitchFamily="34" charset="0"/>
                <a:cs typeface="Times New Roman" panose="02020603050405020304" pitchFamily="18" charset="0"/>
              </a:rPr>
              <a:t>This however is an another interesting of the app, but this will however transform the app into different colours even not proffered by the user but just to fit the atmosphere of the app to make it look great because of the mode it will be used in.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Bef>
                <a:spcPts val="200"/>
              </a:spcBef>
            </a:pPr>
            <a:r>
              <a:rPr lang="en-ZA" sz="1300" b="1" dirty="0">
                <a:solidFill>
                  <a:srgbClr val="2F5496"/>
                </a:solidFill>
                <a:effectLst/>
                <a:latin typeface="Calibri Light" panose="020F0302020204030204" pitchFamily="34" charset="0"/>
                <a:ea typeface="SimSun" panose="02010600030101010101" pitchFamily="2" charset="-122"/>
                <a:cs typeface="SimSun" panose="02010600030101010101" pitchFamily="2" charset="-122"/>
              </a:rPr>
              <a:t>Geographical </a:t>
            </a:r>
            <a:endParaRPr lang="en-US" sz="1300" b="1" dirty="0">
              <a:solidFill>
                <a:srgbClr val="2F5496"/>
              </a:solidFill>
              <a:effectLst/>
              <a:latin typeface="Calibri Light" panose="020F0302020204030204" pitchFamily="34" charset="0"/>
              <a:ea typeface="SimSun" panose="02010600030101010101" pitchFamily="2" charset="-122"/>
              <a:cs typeface="SimSun" panose="02010600030101010101" pitchFamily="2" charset="-122"/>
            </a:endParaRPr>
          </a:p>
          <a:p>
            <a:pPr>
              <a:lnSpc>
                <a:spcPct val="106000"/>
              </a:lnSpc>
              <a:spcAft>
                <a:spcPts val="800"/>
              </a:spcAft>
            </a:pPr>
            <a:r>
              <a:rPr lang="en-ZA" sz="1100" dirty="0">
                <a:effectLst/>
                <a:latin typeface="Calibri" panose="020F0502020204030204" pitchFamily="34" charset="0"/>
                <a:ea typeface="Calibri" panose="020F0502020204030204" pitchFamily="34" charset="0"/>
                <a:cs typeface="Times New Roman" panose="02020603050405020304" pitchFamily="18" charset="0"/>
              </a:rPr>
              <a:t>The app must be flexible to have options where you have in building maps like houses or inside a building were you can have a map but now inside a building the building or any other side becomes a map on your phone and other geographical features like wildlife reserves.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Bef>
                <a:spcPts val="200"/>
              </a:spcBef>
            </a:pPr>
            <a:r>
              <a:rPr lang="en-ZA" sz="1300" b="1" dirty="0">
                <a:solidFill>
                  <a:srgbClr val="2F5496"/>
                </a:solidFill>
                <a:effectLst/>
                <a:latin typeface="Calibri Light" panose="020F0302020204030204" pitchFamily="34" charset="0"/>
                <a:ea typeface="SimSun" panose="02010600030101010101" pitchFamily="2" charset="-122"/>
                <a:cs typeface="SimSun" panose="02010600030101010101" pitchFamily="2" charset="-122"/>
              </a:rPr>
              <a:t>Language flexibly </a:t>
            </a:r>
            <a:endParaRPr lang="en-US" sz="1300" b="1" dirty="0">
              <a:solidFill>
                <a:srgbClr val="2F5496"/>
              </a:solidFill>
              <a:effectLst/>
              <a:latin typeface="Calibri Light" panose="020F0302020204030204" pitchFamily="34" charset="0"/>
              <a:ea typeface="SimSun" panose="02010600030101010101" pitchFamily="2" charset="-122"/>
              <a:cs typeface="SimSun" panose="02010600030101010101" pitchFamily="2" charset="-122"/>
            </a:endParaRPr>
          </a:p>
          <a:p>
            <a:pPr>
              <a:lnSpc>
                <a:spcPct val="106000"/>
              </a:lnSpc>
              <a:spcAft>
                <a:spcPts val="800"/>
              </a:spcAft>
            </a:pPr>
            <a:r>
              <a:rPr lang="en-ZA" sz="1100" dirty="0">
                <a:effectLst/>
                <a:latin typeface="Calibri" panose="020F0502020204030204" pitchFamily="34" charset="0"/>
                <a:ea typeface="Calibri" panose="020F0502020204030204" pitchFamily="34" charset="0"/>
                <a:cs typeface="Times New Roman" panose="02020603050405020304" pitchFamily="18" charset="0"/>
              </a:rPr>
              <a:t>If its possibly to support the app in usage in a multiple language mode, then it would be necessary to have some widgets for translation. So that people can see what they are searching in different preferred languages for themselves so that they can like the app more.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758F4241-8761-724C-C0C4-E54CDC5BD3F2}"/>
              </a:ext>
            </a:extLst>
          </p:cNvPr>
          <p:cNvSpPr txBox="1">
            <a:spLocks/>
          </p:cNvSpPr>
          <p:nvPr/>
        </p:nvSpPr>
        <p:spPr>
          <a:xfrm rot="217829">
            <a:off x="7554611" y="1425145"/>
            <a:ext cx="3416111" cy="5213988"/>
          </a:xfrm>
          <a:prstGeom prst="rect">
            <a:avLst/>
          </a:prstGeom>
          <a:noFill/>
          <a:ln>
            <a:noFill/>
          </a:ln>
        </p:spPr>
        <p:txBody>
          <a:bodyPr wrap="square" rtlCol="0">
            <a:noAutofit/>
          </a:bodyPr>
          <a:lstStyle/>
          <a:p>
            <a:pPr>
              <a:lnSpc>
                <a:spcPct val="106000"/>
              </a:lnSpc>
              <a:spcBef>
                <a:spcPts val="200"/>
              </a:spcBef>
            </a:pPr>
            <a:r>
              <a:rPr lang="en-ZA" sz="1300" b="1" dirty="0">
                <a:solidFill>
                  <a:srgbClr val="2F5496"/>
                </a:solidFill>
                <a:effectLst/>
                <a:latin typeface="Calibri Light" panose="020F0302020204030204" pitchFamily="34" charset="0"/>
                <a:ea typeface="SimSun" panose="02010600030101010101" pitchFamily="2" charset="-122"/>
                <a:cs typeface="SimSun" panose="02010600030101010101" pitchFamily="2" charset="-122"/>
              </a:rPr>
              <a:t>Weather forecast </a:t>
            </a:r>
            <a:endParaRPr lang="en-US" sz="1300" b="1" dirty="0">
              <a:solidFill>
                <a:srgbClr val="2F5496"/>
              </a:solidFill>
              <a:effectLst/>
              <a:latin typeface="Calibri Light" panose="020F0302020204030204" pitchFamily="34" charset="0"/>
              <a:ea typeface="SimSun" panose="02010600030101010101" pitchFamily="2" charset="-122"/>
              <a:cs typeface="SimSun" panose="02010600030101010101" pitchFamily="2" charset="-122"/>
            </a:endParaRPr>
          </a:p>
          <a:p>
            <a:pPr>
              <a:lnSpc>
                <a:spcPct val="106000"/>
              </a:lnSpc>
              <a:spcAft>
                <a:spcPts val="800"/>
              </a:spcAft>
            </a:pPr>
            <a:r>
              <a:rPr lang="en-ZA" sz="1100" dirty="0">
                <a:effectLst/>
                <a:latin typeface="Calibri" panose="020F0502020204030204" pitchFamily="34" charset="0"/>
                <a:ea typeface="Calibri" panose="020F0502020204030204" pitchFamily="34" charset="0"/>
                <a:cs typeface="Times New Roman" panose="02020603050405020304" pitchFamily="18" charset="0"/>
              </a:rPr>
              <a:t>The app will allow you to navigate through out the cities online to check out the weather forecast, and the app will be made to have a scale rate which it will check the weather forecast on that area and the scale on the app will suggest if the area is suitable to be headed to or not.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Bef>
                <a:spcPts val="200"/>
              </a:spcBef>
            </a:pPr>
            <a:r>
              <a:rPr lang="en-ZA" sz="1300" b="1" dirty="0">
                <a:solidFill>
                  <a:srgbClr val="2F5496"/>
                </a:solidFill>
                <a:effectLst/>
                <a:latin typeface="Calibri Light" panose="020F0302020204030204" pitchFamily="34" charset="0"/>
                <a:ea typeface="SimSun" panose="02010600030101010101" pitchFamily="2" charset="-122"/>
                <a:cs typeface="SimSun" panose="02010600030101010101" pitchFamily="2" charset="-122"/>
              </a:rPr>
              <a:t>Good Layout Design </a:t>
            </a:r>
            <a:endParaRPr lang="en-US" sz="1300" b="1" dirty="0">
              <a:solidFill>
                <a:srgbClr val="2F5496"/>
              </a:solidFill>
              <a:effectLst/>
              <a:latin typeface="Calibri Light" panose="020F0302020204030204" pitchFamily="34" charset="0"/>
              <a:ea typeface="SimSun" panose="02010600030101010101" pitchFamily="2" charset="-122"/>
              <a:cs typeface="SimSun" panose="02010600030101010101" pitchFamily="2" charset="-122"/>
            </a:endParaRPr>
          </a:p>
          <a:p>
            <a:pPr>
              <a:lnSpc>
                <a:spcPct val="106000"/>
              </a:lnSpc>
              <a:spcAft>
                <a:spcPts val="800"/>
              </a:spcAft>
            </a:pPr>
            <a:r>
              <a:rPr lang="en-ZA" sz="1100" dirty="0">
                <a:effectLst/>
                <a:latin typeface="Calibri" panose="020F0502020204030204" pitchFamily="34" charset="0"/>
                <a:ea typeface="Calibri" panose="020F0502020204030204" pitchFamily="34" charset="0"/>
                <a:cs typeface="Times New Roman" panose="02020603050405020304" pitchFamily="18" charset="0"/>
              </a:rPr>
              <a:t>It’s good to have effective tools on the table before creating an app so that they bring the best design to navigate through the app easily being easy for the app to become eye-catching.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Bef>
                <a:spcPts val="200"/>
              </a:spcBef>
            </a:pPr>
            <a:r>
              <a:rPr lang="en-ZA" sz="1300" b="1" dirty="0">
                <a:solidFill>
                  <a:srgbClr val="2F5496"/>
                </a:solidFill>
                <a:effectLst/>
                <a:latin typeface="Calibri Light" panose="020F0302020204030204" pitchFamily="34" charset="0"/>
                <a:ea typeface="SimSun" panose="02010600030101010101" pitchFamily="2" charset="-122"/>
                <a:cs typeface="SimSun" panose="02010600030101010101" pitchFamily="2" charset="-122"/>
              </a:rPr>
              <a:t>Sync Contacts </a:t>
            </a:r>
            <a:endParaRPr lang="en-US" sz="1300" b="1" dirty="0">
              <a:solidFill>
                <a:srgbClr val="2F5496"/>
              </a:solidFill>
              <a:effectLst/>
              <a:latin typeface="Calibri Light" panose="020F0302020204030204" pitchFamily="34" charset="0"/>
              <a:ea typeface="SimSun" panose="02010600030101010101" pitchFamily="2" charset="-122"/>
              <a:cs typeface="SimSun" panose="02010600030101010101" pitchFamily="2" charset="-122"/>
            </a:endParaRPr>
          </a:p>
          <a:p>
            <a:pPr>
              <a:lnSpc>
                <a:spcPct val="106000"/>
              </a:lnSpc>
              <a:spcAft>
                <a:spcPts val="800"/>
              </a:spcAft>
            </a:pPr>
            <a:r>
              <a:rPr lang="en-ZA" sz="1100" dirty="0">
                <a:effectLst/>
                <a:latin typeface="Calibri" panose="020F0502020204030204" pitchFamily="34" charset="0"/>
                <a:ea typeface="Calibri" panose="020F0502020204030204" pitchFamily="34" charset="0"/>
                <a:cs typeface="Times New Roman" panose="02020603050405020304" pitchFamily="18" charset="0"/>
              </a:rPr>
              <a:t>Let the app your destination so that it’s to sync your device with other phones and checking your other friends their last check-ins on social media’s like </a:t>
            </a:r>
            <a:r>
              <a:rPr lang="en-ZA" sz="1100" dirty="0" err="1">
                <a:effectLst/>
                <a:latin typeface="Calibri" panose="020F0502020204030204" pitchFamily="34" charset="0"/>
                <a:ea typeface="Calibri" panose="020F0502020204030204" pitchFamily="34" charset="0"/>
                <a:cs typeface="Times New Roman" panose="02020603050405020304" pitchFamily="18" charset="0"/>
              </a:rPr>
              <a:t>facebook</a:t>
            </a:r>
            <a:r>
              <a:rPr lang="en-ZA" sz="1100" dirty="0">
                <a:effectLst/>
                <a:latin typeface="Calibri" panose="020F0502020204030204" pitchFamily="34" charset="0"/>
                <a:ea typeface="Calibri" panose="020F0502020204030204" pitchFamily="34" charset="0"/>
                <a:cs typeface="Times New Roman" panose="02020603050405020304" pitchFamily="18" charset="0"/>
              </a:rPr>
              <a:t>, </a:t>
            </a:r>
            <a:r>
              <a:rPr lang="en-ZA" sz="1100" dirty="0" err="1">
                <a:effectLst/>
                <a:latin typeface="Calibri" panose="020F0502020204030204" pitchFamily="34" charset="0"/>
                <a:ea typeface="Calibri" panose="020F0502020204030204" pitchFamily="34" charset="0"/>
                <a:cs typeface="Times New Roman" panose="02020603050405020304" pitchFamily="18" charset="0"/>
              </a:rPr>
              <a:t>linkedin</a:t>
            </a:r>
            <a:r>
              <a:rPr lang="en-ZA" sz="1100" dirty="0">
                <a:effectLst/>
                <a:latin typeface="Calibri" panose="020F0502020204030204" pitchFamily="34" charset="0"/>
                <a:ea typeface="Calibri" panose="020F0502020204030204" pitchFamily="34" charset="0"/>
                <a:cs typeface="Times New Roman" panose="02020603050405020304" pitchFamily="18" charset="0"/>
              </a:rPr>
              <a:t>, twitter.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Bef>
                <a:spcPts val="200"/>
              </a:spcBef>
            </a:pPr>
            <a:r>
              <a:rPr lang="en-ZA" sz="1300" b="1" dirty="0">
                <a:solidFill>
                  <a:srgbClr val="2F5496"/>
                </a:solidFill>
                <a:effectLst/>
                <a:latin typeface="Calibri Light" panose="020F0302020204030204" pitchFamily="34" charset="0"/>
                <a:ea typeface="SimSun" panose="02010600030101010101" pitchFamily="2" charset="-122"/>
                <a:cs typeface="SimSun" panose="02010600030101010101" pitchFamily="2" charset="-122"/>
              </a:rPr>
              <a:t>Gamification App</a:t>
            </a:r>
            <a:endParaRPr lang="en-US" sz="1300" b="1" dirty="0">
              <a:solidFill>
                <a:srgbClr val="2F5496"/>
              </a:solidFill>
              <a:effectLst/>
              <a:latin typeface="Calibri Light" panose="020F0302020204030204" pitchFamily="34" charset="0"/>
              <a:ea typeface="SimSun" panose="02010600030101010101" pitchFamily="2" charset="-122"/>
              <a:cs typeface="SimSun" panose="02010600030101010101" pitchFamily="2" charset="-122"/>
            </a:endParaRPr>
          </a:p>
          <a:p>
            <a:pPr>
              <a:lnSpc>
                <a:spcPct val="106000"/>
              </a:lnSpc>
              <a:spcAft>
                <a:spcPts val="800"/>
              </a:spcAft>
            </a:pPr>
            <a:r>
              <a:rPr lang="en-ZA" sz="1100" dirty="0">
                <a:effectLst/>
                <a:latin typeface="Calibri" panose="020F0502020204030204" pitchFamily="34" charset="0"/>
                <a:ea typeface="Calibri" panose="020F0502020204030204" pitchFamily="34" charset="0"/>
                <a:cs typeface="Times New Roman" panose="02020603050405020304" pitchFamily="18" charset="0"/>
              </a:rPr>
              <a:t>Its best to put some competition within the space of the app to win interesting prizes up for grabs so that some users would want to us the app just because of the gamification such as that.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Bef>
                <a:spcPts val="200"/>
              </a:spcBef>
            </a:pPr>
            <a:r>
              <a:rPr lang="en-ZA" sz="1300" b="1" dirty="0">
                <a:solidFill>
                  <a:srgbClr val="2F5496"/>
                </a:solidFill>
                <a:effectLst/>
                <a:latin typeface="Calibri Light" panose="020F0302020204030204" pitchFamily="34" charset="0"/>
                <a:ea typeface="SimSun" panose="02010600030101010101" pitchFamily="2" charset="-122"/>
                <a:cs typeface="SimSun" panose="02010600030101010101" pitchFamily="2" charset="-122"/>
              </a:rPr>
              <a:t>Video Meeting </a:t>
            </a:r>
            <a:endParaRPr lang="en-US" sz="1300" b="1" dirty="0">
              <a:solidFill>
                <a:srgbClr val="2F5496"/>
              </a:solidFill>
              <a:effectLst/>
              <a:latin typeface="Calibri Light" panose="020F0302020204030204" pitchFamily="34" charset="0"/>
              <a:ea typeface="SimSun" panose="02010600030101010101" pitchFamily="2" charset="-122"/>
              <a:cs typeface="SimSun" panose="02010600030101010101" pitchFamily="2" charset="-122"/>
            </a:endParaRPr>
          </a:p>
          <a:p>
            <a:pPr>
              <a:lnSpc>
                <a:spcPct val="106000"/>
              </a:lnSpc>
              <a:spcAft>
                <a:spcPts val="800"/>
              </a:spcAft>
            </a:pPr>
            <a:r>
              <a:rPr lang="en-ZA" sz="1100" dirty="0">
                <a:effectLst/>
                <a:latin typeface="Calibri" panose="020F0502020204030204" pitchFamily="34" charset="0"/>
                <a:ea typeface="Calibri" panose="020F0502020204030204" pitchFamily="34" charset="0"/>
                <a:cs typeface="Times New Roman" panose="02020603050405020304" pitchFamily="18" charset="0"/>
              </a:rPr>
              <a:t>It would be also better to add some features such as allowing the user and to any of their friends to go for a video meeting to inform each other where are they.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descr="A screen shot of a computer&#10;&#10;Description automatically generated with low confidence">
            <a:extLst>
              <a:ext uri="{FF2B5EF4-FFF2-40B4-BE49-F238E27FC236}">
                <a16:creationId xmlns:a16="http://schemas.microsoft.com/office/drawing/2014/main" id="{83D723C8-2E63-7061-A256-28C423A764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1859" y="368776"/>
            <a:ext cx="3395020" cy="2068035"/>
          </a:xfrm>
          <a:prstGeom prst="rect">
            <a:avLst/>
          </a:prstGeom>
        </p:spPr>
      </p:pic>
      <p:sp>
        <p:nvSpPr>
          <p:cNvPr id="15" name="TextBox 14">
            <a:extLst>
              <a:ext uri="{FF2B5EF4-FFF2-40B4-BE49-F238E27FC236}">
                <a16:creationId xmlns:a16="http://schemas.microsoft.com/office/drawing/2014/main" id="{2A95FE41-456E-1E75-68F9-AFEA8ACB2C0D}"/>
              </a:ext>
            </a:extLst>
          </p:cNvPr>
          <p:cNvSpPr txBox="1"/>
          <p:nvPr/>
        </p:nvSpPr>
        <p:spPr>
          <a:xfrm>
            <a:off x="3781731" y="834521"/>
            <a:ext cx="3283921" cy="954107"/>
          </a:xfrm>
          <a:prstGeom prst="rect">
            <a:avLst/>
          </a:prstGeom>
          <a:noFill/>
        </p:spPr>
        <p:txBody>
          <a:bodyPr wrap="square" rtlCol="0">
            <a:spAutoFit/>
          </a:bodyPr>
          <a:lstStyle/>
          <a:p>
            <a:pPr algn="ctr"/>
            <a:r>
              <a:rPr lang="en-US" sz="2800" b="1" dirty="0">
                <a:latin typeface="Century" panose="02040604050505020304" pitchFamily="18" charset="0"/>
                <a:cs typeface="Times New Roman" panose="02020603050405020304" pitchFamily="18" charset="0"/>
              </a:rPr>
              <a:t>LIST OF REQUIREMENTS</a:t>
            </a:r>
          </a:p>
        </p:txBody>
      </p:sp>
    </p:spTree>
    <p:extLst>
      <p:ext uri="{BB962C8B-B14F-4D97-AF65-F5344CB8AC3E}">
        <p14:creationId xmlns:p14="http://schemas.microsoft.com/office/powerpoint/2010/main" val="3326730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E7F7D-8ED5-B7C8-4B6E-9F635F12659C}"/>
              </a:ext>
            </a:extLst>
          </p:cNvPr>
          <p:cNvPicPr>
            <a:picLocks noChangeAspect="1"/>
          </p:cNvPicPr>
          <p:nvPr/>
        </p:nvPicPr>
        <p:blipFill>
          <a:blip r:embed="rId2"/>
          <a:stretch>
            <a:fillRect/>
          </a:stretch>
        </p:blipFill>
        <p:spPr>
          <a:xfrm>
            <a:off x="0" y="-2"/>
            <a:ext cx="12192000" cy="6890717"/>
          </a:xfrm>
          <a:prstGeom prst="rect">
            <a:avLst/>
          </a:prstGeom>
        </p:spPr>
      </p:pic>
      <p:pic>
        <p:nvPicPr>
          <p:cNvPr id="2" name="Picture 2">
            <a:extLst>
              <a:ext uri="{FF2B5EF4-FFF2-40B4-BE49-F238E27FC236}">
                <a16:creationId xmlns:a16="http://schemas.microsoft.com/office/drawing/2014/main" id="{9C2F22E5-AB04-6E83-DB33-CB6FFC0839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0259" y="889485"/>
            <a:ext cx="7775705" cy="561340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A0C7A10-3215-4D6D-4C60-0DBF50F61D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354690">
            <a:off x="8927213" y="-3271202"/>
            <a:ext cx="5443538" cy="6858000"/>
          </a:xfrm>
          <a:prstGeom prst="rect">
            <a:avLst/>
          </a:prstGeom>
          <a:effectLst>
            <a:outerShdw blurRad="50800" dist="38100" dir="10800000" algn="r" rotWithShape="0">
              <a:prstClr val="black">
                <a:alpha val="40000"/>
              </a:prstClr>
            </a:outerShdw>
          </a:effectLst>
        </p:spPr>
      </p:pic>
      <p:pic>
        <p:nvPicPr>
          <p:cNvPr id="10" name="Picture 9">
            <a:extLst>
              <a:ext uri="{FF2B5EF4-FFF2-40B4-BE49-F238E27FC236}">
                <a16:creationId xmlns:a16="http://schemas.microsoft.com/office/drawing/2014/main" id="{E8C686A6-F261-AC33-ECE2-20CD499F62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336519">
            <a:off x="5008027" y="-1309120"/>
            <a:ext cx="3945813" cy="2933834"/>
          </a:xfrm>
          <a:prstGeom prst="rect">
            <a:avLst/>
          </a:prstGeom>
          <a:effectLst>
            <a:outerShdw blurRad="50800" dist="38100" dir="5400000" algn="t" rotWithShape="0">
              <a:prstClr val="black">
                <a:alpha val="40000"/>
              </a:prstClr>
            </a:outerShdw>
          </a:effectLst>
        </p:spPr>
      </p:pic>
      <p:sp>
        <p:nvSpPr>
          <p:cNvPr id="11" name="TextBox 10">
            <a:extLst>
              <a:ext uri="{FF2B5EF4-FFF2-40B4-BE49-F238E27FC236}">
                <a16:creationId xmlns:a16="http://schemas.microsoft.com/office/drawing/2014/main" id="{CC59F509-FCD5-ACE5-9EDF-E480E9195C3B}"/>
              </a:ext>
            </a:extLst>
          </p:cNvPr>
          <p:cNvSpPr txBox="1"/>
          <p:nvPr/>
        </p:nvSpPr>
        <p:spPr>
          <a:xfrm rot="21326048">
            <a:off x="5408922" y="481337"/>
            <a:ext cx="3144021" cy="523220"/>
          </a:xfrm>
          <a:prstGeom prst="rect">
            <a:avLst/>
          </a:prstGeom>
          <a:noFill/>
        </p:spPr>
        <p:txBody>
          <a:bodyPr wrap="square" rtlCol="0">
            <a:spAutoFit/>
          </a:bodyPr>
          <a:lstStyle/>
          <a:p>
            <a:pPr algn="ctr"/>
            <a:r>
              <a:rPr lang="en-US" sz="2800" b="1" dirty="0">
                <a:latin typeface="Century" panose="02040604050505020304" pitchFamily="18" charset="0"/>
                <a:cs typeface="Times New Roman" panose="02020603050405020304" pitchFamily="18" charset="0"/>
              </a:rPr>
              <a:t>DESIGN I</a:t>
            </a:r>
          </a:p>
        </p:txBody>
      </p:sp>
      <p:sp>
        <p:nvSpPr>
          <p:cNvPr id="13" name="TextBox 12">
            <a:extLst>
              <a:ext uri="{FF2B5EF4-FFF2-40B4-BE49-F238E27FC236}">
                <a16:creationId xmlns:a16="http://schemas.microsoft.com/office/drawing/2014/main" id="{BAA088A4-4600-9705-237A-D8EA3C6E291A}"/>
              </a:ext>
            </a:extLst>
          </p:cNvPr>
          <p:cNvSpPr txBox="1">
            <a:spLocks/>
          </p:cNvSpPr>
          <p:nvPr/>
        </p:nvSpPr>
        <p:spPr>
          <a:xfrm rot="20563936">
            <a:off x="277758" y="3823245"/>
            <a:ext cx="892155" cy="2018593"/>
          </a:xfrm>
          <a:prstGeom prst="rect">
            <a:avLst/>
          </a:prstGeom>
          <a:noFill/>
          <a:ln>
            <a:noFill/>
          </a:ln>
        </p:spPr>
        <p:txBody>
          <a:bodyPr wrap="square" rtlCol="0">
            <a:noAutofit/>
          </a:bodyPr>
          <a:lstStyle/>
          <a:p>
            <a:r>
              <a:rPr lang="en-US" sz="1100" dirty="0">
                <a:latin typeface="Bradley Hand ITC" panose="03070402050302030203" pitchFamily="66" charset="0"/>
                <a:cs typeface="Times New Roman" panose="02020603050405020304" pitchFamily="18" charset="0"/>
              </a:rPr>
              <a:t>Screenshots of the app…</a:t>
            </a:r>
          </a:p>
          <a:p>
            <a:endParaRPr lang="en-US" sz="1100" dirty="0">
              <a:latin typeface="Bradley Hand ITC" panose="03070402050302030203" pitchFamily="66" charset="0"/>
              <a:cs typeface="Times New Roman" panose="02020603050405020304" pitchFamily="18" charset="0"/>
            </a:endParaRPr>
          </a:p>
          <a:p>
            <a:r>
              <a:rPr lang="en-US" sz="1100" dirty="0">
                <a:latin typeface="Bradley Hand ITC" panose="03070402050302030203" pitchFamily="66" charset="0"/>
                <a:cs typeface="Times New Roman" panose="02020603050405020304" pitchFamily="18" charset="0"/>
              </a:rPr>
              <a:t>Designs are may be subject to change in the future…</a:t>
            </a:r>
          </a:p>
        </p:txBody>
      </p:sp>
      <p:pic>
        <p:nvPicPr>
          <p:cNvPr id="4" name="Picture 3">
            <a:extLst>
              <a:ext uri="{FF2B5EF4-FFF2-40B4-BE49-F238E27FC236}">
                <a16:creationId xmlns:a16="http://schemas.microsoft.com/office/drawing/2014/main" id="{A896C2B8-A915-0E63-5FD0-0B0DE13FFCF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5749576">
            <a:off x="2669653" y="163739"/>
            <a:ext cx="3254332" cy="4488735"/>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0C10939B-0ED4-CCAA-FDDD-8626EE4FE5B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355106">
            <a:off x="7542522" y="570073"/>
            <a:ext cx="3254332" cy="4488735"/>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BC5D23A-EDC5-2A27-FABB-DF5641B4AAB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2224466" y="3153410"/>
            <a:ext cx="3254332" cy="4488735"/>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599832DC-ACE3-9942-2666-138C81499525}"/>
              </a:ext>
            </a:extLst>
          </p:cNvPr>
          <p:cNvPicPr>
            <a:picLocks/>
          </p:cNvPicPr>
          <p:nvPr/>
        </p:nvPicPr>
        <p:blipFill>
          <a:blip r:embed="rId7" cstate="print"/>
          <a:srcRect/>
          <a:stretch/>
        </p:blipFill>
        <p:spPr>
          <a:xfrm rot="21132389">
            <a:off x="2314108" y="1194531"/>
            <a:ext cx="1721699" cy="2670228"/>
          </a:xfrm>
          <a:prstGeom prst="rect">
            <a:avLst/>
          </a:prstGeom>
          <a:ln>
            <a:noFill/>
          </a:ln>
        </p:spPr>
      </p:pic>
      <p:pic>
        <p:nvPicPr>
          <p:cNvPr id="14" name="Picture 13">
            <a:extLst>
              <a:ext uri="{FF2B5EF4-FFF2-40B4-BE49-F238E27FC236}">
                <a16:creationId xmlns:a16="http://schemas.microsoft.com/office/drawing/2014/main" id="{3C8E73CF-D10E-FEDA-D67F-08D4738FBDEA}"/>
              </a:ext>
            </a:extLst>
          </p:cNvPr>
          <p:cNvPicPr>
            <a:picLocks/>
          </p:cNvPicPr>
          <p:nvPr/>
        </p:nvPicPr>
        <p:blipFill>
          <a:blip r:embed="rId8" cstate="print"/>
          <a:srcRect/>
          <a:stretch/>
        </p:blipFill>
        <p:spPr>
          <a:xfrm rot="210247">
            <a:off x="7227119" y="1463808"/>
            <a:ext cx="1083791" cy="2076868"/>
          </a:xfrm>
          <a:prstGeom prst="rect">
            <a:avLst/>
          </a:prstGeom>
          <a:ln>
            <a:noFill/>
          </a:ln>
        </p:spPr>
      </p:pic>
      <p:pic>
        <p:nvPicPr>
          <p:cNvPr id="15" name="Picture 14">
            <a:extLst>
              <a:ext uri="{FF2B5EF4-FFF2-40B4-BE49-F238E27FC236}">
                <a16:creationId xmlns:a16="http://schemas.microsoft.com/office/drawing/2014/main" id="{3086A2CD-C063-FCE3-BA7C-2126AEA88BF9}"/>
              </a:ext>
            </a:extLst>
          </p:cNvPr>
          <p:cNvPicPr>
            <a:picLocks/>
          </p:cNvPicPr>
          <p:nvPr/>
        </p:nvPicPr>
        <p:blipFill>
          <a:blip r:embed="rId9" cstate="print"/>
          <a:srcRect/>
          <a:stretch/>
        </p:blipFill>
        <p:spPr>
          <a:xfrm rot="158181">
            <a:off x="9817460" y="1750548"/>
            <a:ext cx="1180068" cy="2127782"/>
          </a:xfrm>
          <a:prstGeom prst="rect">
            <a:avLst/>
          </a:prstGeom>
          <a:ln>
            <a:noFill/>
          </a:ln>
        </p:spPr>
      </p:pic>
      <p:pic>
        <p:nvPicPr>
          <p:cNvPr id="7" name="Picture 6">
            <a:extLst>
              <a:ext uri="{FF2B5EF4-FFF2-40B4-BE49-F238E27FC236}">
                <a16:creationId xmlns:a16="http://schemas.microsoft.com/office/drawing/2014/main" id="{C2FE0CAF-D10E-AE6F-6313-09BA94ACE3F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6832879" y="2954654"/>
            <a:ext cx="3254332" cy="4488735"/>
          </a:xfrm>
          <a:prstGeom prst="rect">
            <a:avLst/>
          </a:prstGeom>
          <a:effectLst>
            <a:outerShdw blurRad="50800" dist="38100" dir="2700000" algn="tl" rotWithShape="0">
              <a:prstClr val="black">
                <a:alpha val="40000"/>
              </a:prstClr>
            </a:outerShdw>
          </a:effectLst>
        </p:spPr>
      </p:pic>
      <p:pic>
        <p:nvPicPr>
          <p:cNvPr id="16" name="Picture 15">
            <a:extLst>
              <a:ext uri="{FF2B5EF4-FFF2-40B4-BE49-F238E27FC236}">
                <a16:creationId xmlns:a16="http://schemas.microsoft.com/office/drawing/2014/main" id="{163B86F2-E97D-BAF2-3E01-77FEE749778D}"/>
              </a:ext>
            </a:extLst>
          </p:cNvPr>
          <p:cNvPicPr>
            <a:picLocks/>
          </p:cNvPicPr>
          <p:nvPr/>
        </p:nvPicPr>
        <p:blipFill>
          <a:blip r:embed="rId10" cstate="print"/>
          <a:srcRect/>
          <a:stretch/>
        </p:blipFill>
        <p:spPr>
          <a:xfrm>
            <a:off x="2066520" y="4210336"/>
            <a:ext cx="1458040" cy="2425822"/>
          </a:xfrm>
          <a:prstGeom prst="rect">
            <a:avLst/>
          </a:prstGeom>
          <a:ln>
            <a:noFill/>
          </a:ln>
        </p:spPr>
      </p:pic>
      <p:pic>
        <p:nvPicPr>
          <p:cNvPr id="17" name="Picture 16">
            <a:extLst>
              <a:ext uri="{FF2B5EF4-FFF2-40B4-BE49-F238E27FC236}">
                <a16:creationId xmlns:a16="http://schemas.microsoft.com/office/drawing/2014/main" id="{0F09F712-5B58-6D56-4744-9856318398A5}"/>
              </a:ext>
            </a:extLst>
          </p:cNvPr>
          <p:cNvPicPr>
            <a:picLocks/>
          </p:cNvPicPr>
          <p:nvPr/>
        </p:nvPicPr>
        <p:blipFill>
          <a:blip r:embed="rId11" cstate="print"/>
          <a:srcRect/>
          <a:stretch/>
        </p:blipFill>
        <p:spPr>
          <a:xfrm>
            <a:off x="8610626" y="4046486"/>
            <a:ext cx="1364327" cy="2453396"/>
          </a:xfrm>
          <a:prstGeom prst="rect">
            <a:avLst/>
          </a:prstGeom>
          <a:ln>
            <a:noFill/>
          </a:ln>
        </p:spPr>
      </p:pic>
      <p:sp>
        <p:nvSpPr>
          <p:cNvPr id="18" name="TextBox 17">
            <a:extLst>
              <a:ext uri="{FF2B5EF4-FFF2-40B4-BE49-F238E27FC236}">
                <a16:creationId xmlns:a16="http://schemas.microsoft.com/office/drawing/2014/main" id="{AD4A9B21-323C-B565-8E66-B6E77C142865}"/>
              </a:ext>
            </a:extLst>
          </p:cNvPr>
          <p:cNvSpPr txBox="1">
            <a:spLocks/>
          </p:cNvSpPr>
          <p:nvPr/>
        </p:nvSpPr>
        <p:spPr>
          <a:xfrm rot="21146141">
            <a:off x="4044895" y="1107792"/>
            <a:ext cx="2014548" cy="2506843"/>
          </a:xfrm>
          <a:prstGeom prst="rect">
            <a:avLst/>
          </a:prstGeom>
          <a:noFill/>
          <a:ln>
            <a:noFill/>
          </a:ln>
        </p:spPr>
        <p:txBody>
          <a:bodyPr wrap="square" rtlCol="0">
            <a:noAutofit/>
          </a:bodyPr>
          <a:lstStyle/>
          <a:p>
            <a:pPr>
              <a:lnSpc>
                <a:spcPct val="106000"/>
              </a:lnSpc>
              <a:spcAft>
                <a:spcPts val="800"/>
              </a:spcAft>
            </a:pPr>
            <a:r>
              <a:rPr lang="en-ZA" sz="1100" dirty="0">
                <a:effectLst/>
                <a:latin typeface="Calibri" panose="020F0502020204030204" pitchFamily="34" charset="0"/>
                <a:ea typeface="Calibri" panose="020F0502020204030204" pitchFamily="34" charset="0"/>
                <a:cs typeface="Times New Roman" panose="02020603050405020304" pitchFamily="18" charset="0"/>
              </a:rPr>
              <a:t>Sign up – this page it’s the user will input their personal data and the system will the data into the database before they login</a:t>
            </a:r>
          </a:p>
          <a:p>
            <a:pPr>
              <a:lnSpc>
                <a:spcPct val="106000"/>
              </a:lnSpc>
              <a:spcAft>
                <a:spcPts val="800"/>
              </a:spcAft>
            </a:pPr>
            <a:endParaRPr lang="en-ZA" sz="1100" dirty="0">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ZA" sz="1100" dirty="0">
                <a:effectLst/>
                <a:latin typeface="Calibri" panose="020F0502020204030204" pitchFamily="34" charset="0"/>
                <a:ea typeface="Calibri" panose="020F0502020204030204" pitchFamily="34" charset="0"/>
                <a:cs typeface="Times New Roman" panose="02020603050405020304" pitchFamily="18" charset="0"/>
              </a:rPr>
              <a:t>Login – this page is the login page where the user will login their personal data from the database then after the user will be accepted to enter the system.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 name="TextBox 18">
            <a:extLst>
              <a:ext uri="{FF2B5EF4-FFF2-40B4-BE49-F238E27FC236}">
                <a16:creationId xmlns:a16="http://schemas.microsoft.com/office/drawing/2014/main" id="{2A14DF8D-809F-55AE-94EC-115EE41DB078}"/>
              </a:ext>
            </a:extLst>
          </p:cNvPr>
          <p:cNvSpPr txBox="1">
            <a:spLocks/>
          </p:cNvSpPr>
          <p:nvPr/>
        </p:nvSpPr>
        <p:spPr>
          <a:xfrm rot="187902">
            <a:off x="8459731" y="1697470"/>
            <a:ext cx="1164420" cy="2042859"/>
          </a:xfrm>
          <a:prstGeom prst="rect">
            <a:avLst/>
          </a:prstGeom>
          <a:noFill/>
          <a:ln>
            <a:noFill/>
          </a:ln>
        </p:spPr>
        <p:txBody>
          <a:bodyPr wrap="square" rtlCol="0">
            <a:noAutofit/>
          </a:bodyPr>
          <a:lstStyle/>
          <a:p>
            <a:pPr>
              <a:lnSpc>
                <a:spcPct val="106000"/>
              </a:lnSpc>
              <a:spcAft>
                <a:spcPts val="800"/>
              </a:spcAft>
            </a:pPr>
            <a:r>
              <a:rPr lang="en-ZA" sz="1100" dirty="0">
                <a:effectLst/>
                <a:latin typeface="Calibri" panose="020F0502020204030204" pitchFamily="34" charset="0"/>
                <a:ea typeface="Calibri" panose="020F0502020204030204" pitchFamily="34" charset="0"/>
                <a:cs typeface="Times New Roman" panose="02020603050405020304" pitchFamily="18" charset="0"/>
              </a:rPr>
              <a:t>Menu – this menu it’s the first page to appear after the user logs in to the system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endParaRPr lang="en-ZA" sz="1100" dirty="0">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Blog – this page is to check news</a:t>
            </a:r>
          </a:p>
        </p:txBody>
      </p:sp>
      <p:sp>
        <p:nvSpPr>
          <p:cNvPr id="20" name="TextBox 19">
            <a:extLst>
              <a:ext uri="{FF2B5EF4-FFF2-40B4-BE49-F238E27FC236}">
                <a16:creationId xmlns:a16="http://schemas.microsoft.com/office/drawing/2014/main" id="{8B439B46-BD7E-A6F5-2C1B-0A7D2159DAF0}"/>
              </a:ext>
            </a:extLst>
          </p:cNvPr>
          <p:cNvSpPr txBox="1">
            <a:spLocks/>
          </p:cNvSpPr>
          <p:nvPr/>
        </p:nvSpPr>
        <p:spPr>
          <a:xfrm>
            <a:off x="3624276" y="5040418"/>
            <a:ext cx="2014548" cy="591592"/>
          </a:xfrm>
          <a:prstGeom prst="rect">
            <a:avLst/>
          </a:prstGeom>
          <a:noFill/>
          <a:ln>
            <a:noFill/>
          </a:ln>
        </p:spPr>
        <p:txBody>
          <a:bodyPr wrap="square" rtlCol="0">
            <a:noAutofit/>
          </a:bodyPr>
          <a:lstStyle/>
          <a:p>
            <a:pPr>
              <a:lnSpc>
                <a:spcPct val="106000"/>
              </a:lnSpc>
              <a:spcAft>
                <a:spcPts val="800"/>
              </a:spcAft>
            </a:pPr>
            <a:r>
              <a:rPr lang="en-ZA" sz="1100" dirty="0">
                <a:effectLst/>
                <a:latin typeface="Calibri" panose="020F0502020204030204" pitchFamily="34" charset="0"/>
                <a:ea typeface="Calibri" panose="020F0502020204030204" pitchFamily="34" charset="0"/>
                <a:cs typeface="Times New Roman" panose="02020603050405020304" pitchFamily="18" charset="0"/>
              </a:rPr>
              <a:t>Layout – this page is to change layout of the maps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Box 20">
            <a:extLst>
              <a:ext uri="{FF2B5EF4-FFF2-40B4-BE49-F238E27FC236}">
                <a16:creationId xmlns:a16="http://schemas.microsoft.com/office/drawing/2014/main" id="{52079A02-602C-FE77-B831-879DC96ACCB6}"/>
              </a:ext>
            </a:extLst>
          </p:cNvPr>
          <p:cNvSpPr txBox="1">
            <a:spLocks/>
          </p:cNvSpPr>
          <p:nvPr/>
        </p:nvSpPr>
        <p:spPr>
          <a:xfrm>
            <a:off x="6517316" y="4418534"/>
            <a:ext cx="2014548" cy="1152462"/>
          </a:xfrm>
          <a:prstGeom prst="rect">
            <a:avLst/>
          </a:prstGeom>
          <a:noFill/>
          <a:ln>
            <a:noFill/>
          </a:ln>
        </p:spPr>
        <p:txBody>
          <a:bodyPr wrap="square" rtlCol="0">
            <a:noAutofit/>
          </a:bodyPr>
          <a:lstStyle/>
          <a:p>
            <a:pPr>
              <a:lnSpc>
                <a:spcPct val="106000"/>
              </a:lnSpc>
              <a:spcAft>
                <a:spcPts val="800"/>
              </a:spcAft>
            </a:pPr>
            <a:r>
              <a:rPr lang="en-ZA" sz="1100" dirty="0">
                <a:effectLst/>
                <a:latin typeface="Calibri" panose="020F0502020204030204" pitchFamily="34" charset="0"/>
                <a:ea typeface="Calibri" panose="020F0502020204030204" pitchFamily="34" charset="0"/>
                <a:cs typeface="Times New Roman" panose="02020603050405020304" pitchFamily="18" charset="0"/>
              </a:rPr>
              <a:t>Statistics – this page shows the user the amount of time spend using each of the maps to move around to their places of interest</a:t>
            </a:r>
          </a:p>
          <a:p>
            <a:pPr>
              <a:lnSpc>
                <a:spcPct val="106000"/>
              </a:lnSpc>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9746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E7F7D-8ED5-B7C8-4B6E-9F635F12659C}"/>
              </a:ext>
            </a:extLst>
          </p:cNvPr>
          <p:cNvPicPr>
            <a:picLocks noChangeAspect="1"/>
          </p:cNvPicPr>
          <p:nvPr/>
        </p:nvPicPr>
        <p:blipFill>
          <a:blip r:embed="rId2"/>
          <a:stretch>
            <a:fillRect/>
          </a:stretch>
        </p:blipFill>
        <p:spPr>
          <a:xfrm>
            <a:off x="0" y="-2"/>
            <a:ext cx="12192000" cy="6890717"/>
          </a:xfrm>
          <a:prstGeom prst="rect">
            <a:avLst/>
          </a:prstGeom>
        </p:spPr>
      </p:pic>
      <p:pic>
        <p:nvPicPr>
          <p:cNvPr id="2" name="Picture 2">
            <a:extLst>
              <a:ext uri="{FF2B5EF4-FFF2-40B4-BE49-F238E27FC236}">
                <a16:creationId xmlns:a16="http://schemas.microsoft.com/office/drawing/2014/main" id="{9C2F22E5-AB04-6E83-DB33-CB6FFC0839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0259" y="889485"/>
            <a:ext cx="7775705" cy="561340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A0C7A10-3215-4D6D-4C60-0DBF50F61D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354690">
            <a:off x="8927213" y="-3271202"/>
            <a:ext cx="5443538" cy="6858000"/>
          </a:xfrm>
          <a:prstGeom prst="rect">
            <a:avLst/>
          </a:prstGeom>
          <a:effectLst>
            <a:outerShdw blurRad="50800" dist="38100" dir="10800000" algn="r" rotWithShape="0">
              <a:prstClr val="black">
                <a:alpha val="40000"/>
              </a:prstClr>
            </a:outerShdw>
          </a:effectLst>
        </p:spPr>
      </p:pic>
      <p:pic>
        <p:nvPicPr>
          <p:cNvPr id="10" name="Picture 9">
            <a:extLst>
              <a:ext uri="{FF2B5EF4-FFF2-40B4-BE49-F238E27FC236}">
                <a16:creationId xmlns:a16="http://schemas.microsoft.com/office/drawing/2014/main" id="{E8C686A6-F261-AC33-ECE2-20CD499F62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336519">
            <a:off x="5008027" y="-1309120"/>
            <a:ext cx="3945813" cy="2933834"/>
          </a:xfrm>
          <a:prstGeom prst="rect">
            <a:avLst/>
          </a:prstGeom>
          <a:effectLst>
            <a:outerShdw blurRad="50800" dist="38100" dir="5400000" algn="t" rotWithShape="0">
              <a:prstClr val="black">
                <a:alpha val="40000"/>
              </a:prstClr>
            </a:outerShdw>
          </a:effectLst>
        </p:spPr>
      </p:pic>
      <p:sp>
        <p:nvSpPr>
          <p:cNvPr id="11" name="TextBox 10">
            <a:extLst>
              <a:ext uri="{FF2B5EF4-FFF2-40B4-BE49-F238E27FC236}">
                <a16:creationId xmlns:a16="http://schemas.microsoft.com/office/drawing/2014/main" id="{CC59F509-FCD5-ACE5-9EDF-E480E9195C3B}"/>
              </a:ext>
            </a:extLst>
          </p:cNvPr>
          <p:cNvSpPr txBox="1"/>
          <p:nvPr/>
        </p:nvSpPr>
        <p:spPr>
          <a:xfrm rot="21326048">
            <a:off x="5408922" y="481337"/>
            <a:ext cx="3144021" cy="523220"/>
          </a:xfrm>
          <a:prstGeom prst="rect">
            <a:avLst/>
          </a:prstGeom>
          <a:noFill/>
        </p:spPr>
        <p:txBody>
          <a:bodyPr wrap="square" rtlCol="0">
            <a:spAutoFit/>
          </a:bodyPr>
          <a:lstStyle/>
          <a:p>
            <a:pPr algn="ctr"/>
            <a:r>
              <a:rPr lang="en-US" sz="2800" b="1" dirty="0">
                <a:latin typeface="Century" panose="02040604050505020304" pitchFamily="18" charset="0"/>
                <a:cs typeface="Times New Roman" panose="02020603050405020304" pitchFamily="18" charset="0"/>
              </a:rPr>
              <a:t>DESIGN II</a:t>
            </a:r>
          </a:p>
        </p:txBody>
      </p:sp>
      <p:sp>
        <p:nvSpPr>
          <p:cNvPr id="13" name="TextBox 12">
            <a:extLst>
              <a:ext uri="{FF2B5EF4-FFF2-40B4-BE49-F238E27FC236}">
                <a16:creationId xmlns:a16="http://schemas.microsoft.com/office/drawing/2014/main" id="{BAA088A4-4600-9705-237A-D8EA3C6E291A}"/>
              </a:ext>
            </a:extLst>
          </p:cNvPr>
          <p:cNvSpPr txBox="1">
            <a:spLocks/>
          </p:cNvSpPr>
          <p:nvPr/>
        </p:nvSpPr>
        <p:spPr>
          <a:xfrm rot="20563936">
            <a:off x="277758" y="3823245"/>
            <a:ext cx="892155" cy="2018593"/>
          </a:xfrm>
          <a:prstGeom prst="rect">
            <a:avLst/>
          </a:prstGeom>
          <a:noFill/>
          <a:ln>
            <a:noFill/>
          </a:ln>
        </p:spPr>
        <p:txBody>
          <a:bodyPr wrap="square" rtlCol="0">
            <a:noAutofit/>
          </a:bodyPr>
          <a:lstStyle/>
          <a:p>
            <a:r>
              <a:rPr lang="en-US" sz="1100" dirty="0">
                <a:latin typeface="Bradley Hand ITC" panose="03070402050302030203" pitchFamily="66" charset="0"/>
                <a:cs typeface="Times New Roman" panose="02020603050405020304" pitchFamily="18" charset="0"/>
              </a:rPr>
              <a:t>Designs are not final and are subject to potential change in the future…</a:t>
            </a:r>
          </a:p>
        </p:txBody>
      </p:sp>
      <p:pic>
        <p:nvPicPr>
          <p:cNvPr id="6" name="Picture 5">
            <a:extLst>
              <a:ext uri="{FF2B5EF4-FFF2-40B4-BE49-F238E27FC236}">
                <a16:creationId xmlns:a16="http://schemas.microsoft.com/office/drawing/2014/main" id="{6BC5D23A-EDC5-2A27-FABB-DF5641B4AAB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79140">
            <a:off x="2351479" y="1853177"/>
            <a:ext cx="3254332" cy="4488735"/>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C2FE0CAF-D10E-AE6F-6313-09BA94ACE3F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6438184" y="1578333"/>
            <a:ext cx="3254332" cy="4488735"/>
          </a:xfrm>
          <a:prstGeom prst="rect">
            <a:avLst/>
          </a:prstGeom>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2FB8B92F-6484-CD3C-3C08-4FC1CCAA5B89}"/>
              </a:ext>
            </a:extLst>
          </p:cNvPr>
          <p:cNvPicPr>
            <a:picLocks/>
          </p:cNvPicPr>
          <p:nvPr/>
        </p:nvPicPr>
        <p:blipFill>
          <a:blip r:embed="rId7" cstate="print"/>
          <a:srcRect/>
          <a:stretch/>
        </p:blipFill>
        <p:spPr>
          <a:xfrm>
            <a:off x="6405406" y="2660958"/>
            <a:ext cx="1374081" cy="2445398"/>
          </a:xfrm>
          <a:prstGeom prst="rect">
            <a:avLst/>
          </a:prstGeom>
          <a:ln>
            <a:noFill/>
          </a:ln>
        </p:spPr>
      </p:pic>
      <p:pic>
        <p:nvPicPr>
          <p:cNvPr id="18" name="Picture 17">
            <a:extLst>
              <a:ext uri="{FF2B5EF4-FFF2-40B4-BE49-F238E27FC236}">
                <a16:creationId xmlns:a16="http://schemas.microsoft.com/office/drawing/2014/main" id="{EAD6481E-7B63-7326-D1F5-25307113E8A3}"/>
              </a:ext>
            </a:extLst>
          </p:cNvPr>
          <p:cNvPicPr>
            <a:picLocks/>
          </p:cNvPicPr>
          <p:nvPr/>
        </p:nvPicPr>
        <p:blipFill>
          <a:blip r:embed="rId8" cstate="print"/>
          <a:srcRect/>
          <a:stretch/>
        </p:blipFill>
        <p:spPr>
          <a:xfrm rot="153026">
            <a:off x="3140693" y="2230104"/>
            <a:ext cx="1608639" cy="2465187"/>
          </a:xfrm>
          <a:prstGeom prst="rect">
            <a:avLst/>
          </a:prstGeom>
          <a:ln>
            <a:noFill/>
          </a:ln>
        </p:spPr>
      </p:pic>
      <p:sp>
        <p:nvSpPr>
          <p:cNvPr id="19" name="TextBox 18">
            <a:extLst>
              <a:ext uri="{FF2B5EF4-FFF2-40B4-BE49-F238E27FC236}">
                <a16:creationId xmlns:a16="http://schemas.microsoft.com/office/drawing/2014/main" id="{CB774FCF-FBE0-0FC0-0DEA-98ED8E332414}"/>
              </a:ext>
            </a:extLst>
          </p:cNvPr>
          <p:cNvSpPr txBox="1">
            <a:spLocks/>
          </p:cNvSpPr>
          <p:nvPr/>
        </p:nvSpPr>
        <p:spPr>
          <a:xfrm>
            <a:off x="7865685" y="2984720"/>
            <a:ext cx="2014548" cy="1768138"/>
          </a:xfrm>
          <a:prstGeom prst="rect">
            <a:avLst/>
          </a:prstGeom>
          <a:noFill/>
          <a:ln>
            <a:noFill/>
          </a:ln>
        </p:spPr>
        <p:txBody>
          <a:bodyPr wrap="square" rtlCol="0">
            <a:noAutofit/>
          </a:bodyPr>
          <a:lstStyle/>
          <a:p>
            <a:pPr>
              <a:lnSpc>
                <a:spcPct val="106000"/>
              </a:lnSpc>
              <a:spcAft>
                <a:spcPts val="800"/>
              </a:spcAft>
            </a:pPr>
            <a:r>
              <a:rPr lang="en-ZA" sz="1100" dirty="0">
                <a:effectLst/>
                <a:latin typeface="Calibri" panose="020F0502020204030204" pitchFamily="34" charset="0"/>
                <a:ea typeface="Calibri" panose="020F0502020204030204" pitchFamily="34" charset="0"/>
                <a:cs typeface="Times New Roman" panose="02020603050405020304" pitchFamily="18" charset="0"/>
              </a:rPr>
              <a:t>Navigation menu – this is the navigation where the user can find other important pages and features the user can navigate through to any page or some listed features according to their needs or intended activities.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D4190ADA-9D3C-4133-21C9-E2CCFE252BAB}"/>
              </a:ext>
            </a:extLst>
          </p:cNvPr>
          <p:cNvSpPr txBox="1">
            <a:spLocks/>
          </p:cNvSpPr>
          <p:nvPr/>
        </p:nvSpPr>
        <p:spPr>
          <a:xfrm rot="178950">
            <a:off x="2972880" y="4876450"/>
            <a:ext cx="1956014" cy="1002102"/>
          </a:xfrm>
          <a:prstGeom prst="rect">
            <a:avLst/>
          </a:prstGeom>
          <a:noFill/>
          <a:ln>
            <a:noFill/>
          </a:ln>
        </p:spPr>
        <p:txBody>
          <a:bodyPr wrap="square" rtlCol="0">
            <a:noAutofit/>
          </a:bodyPr>
          <a:lstStyle/>
          <a:p>
            <a:pPr>
              <a:lnSpc>
                <a:spcPct val="106000"/>
              </a:lnSpc>
              <a:spcAft>
                <a:spcPts val="800"/>
              </a:spcAft>
            </a:pPr>
            <a:r>
              <a:rPr lang="en-ZA" sz="1100" dirty="0">
                <a:effectLst/>
                <a:latin typeface="Calibri" panose="020F0502020204030204" pitchFamily="34" charset="0"/>
                <a:ea typeface="Calibri" panose="020F0502020204030204" pitchFamily="34" charset="0"/>
                <a:cs typeface="Times New Roman" panose="02020603050405020304" pitchFamily="18" charset="0"/>
              </a:rPr>
              <a:t>Edit – this page is to edit maps with restructuring to the user’s recommendations.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54984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E7F7D-8ED5-B7C8-4B6E-9F635F12659C}"/>
              </a:ext>
            </a:extLst>
          </p:cNvPr>
          <p:cNvPicPr>
            <a:picLocks noChangeAspect="1"/>
          </p:cNvPicPr>
          <p:nvPr/>
        </p:nvPicPr>
        <p:blipFill>
          <a:blip r:embed="rId2"/>
          <a:stretch>
            <a:fillRect/>
          </a:stretch>
        </p:blipFill>
        <p:spPr>
          <a:xfrm>
            <a:off x="0" y="-2"/>
            <a:ext cx="12192000" cy="6890717"/>
          </a:xfrm>
          <a:prstGeom prst="rect">
            <a:avLst/>
          </a:prstGeom>
        </p:spPr>
      </p:pic>
      <p:pic>
        <p:nvPicPr>
          <p:cNvPr id="6" name="Picture 2">
            <a:extLst>
              <a:ext uri="{FF2B5EF4-FFF2-40B4-BE49-F238E27FC236}">
                <a16:creationId xmlns:a16="http://schemas.microsoft.com/office/drawing/2014/main" id="{4ED6BD8B-DB11-1038-BAEC-3D8E0FAA46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255523">
            <a:off x="2060355" y="-119475"/>
            <a:ext cx="9566306" cy="7711595"/>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918B7F1-1B1F-FEA3-AA52-AFB5E2DA39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38531">
            <a:off x="7251233" y="794999"/>
            <a:ext cx="4526185" cy="6243016"/>
          </a:xfrm>
          <a:prstGeom prst="rect">
            <a:avLst/>
          </a:prstGeom>
          <a:effectLst>
            <a:outerShdw blurRad="50800" dist="38100" dir="13500000" algn="br" rotWithShape="0">
              <a:prstClr val="black">
                <a:alpha val="40000"/>
              </a:prstClr>
            </a:outerShdw>
          </a:effectLst>
        </p:spPr>
      </p:pic>
      <p:pic>
        <p:nvPicPr>
          <p:cNvPr id="7" name="Picture 6">
            <a:extLst>
              <a:ext uri="{FF2B5EF4-FFF2-40B4-BE49-F238E27FC236}">
                <a16:creationId xmlns:a16="http://schemas.microsoft.com/office/drawing/2014/main" id="{FA3B2B75-247A-D608-D4AE-3E03102A1D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38531">
            <a:off x="6877413" y="1052246"/>
            <a:ext cx="4526185" cy="6243016"/>
          </a:xfrm>
          <a:prstGeom prst="rect">
            <a:avLst/>
          </a:prstGeom>
          <a:effectLst>
            <a:outerShdw blurRad="50800" dist="38100" dir="13500000" algn="br" rotWithShape="0">
              <a:prstClr val="black">
                <a:alpha val="40000"/>
              </a:prstClr>
            </a:outerShdw>
          </a:effectLst>
        </p:spPr>
      </p:pic>
      <p:sp>
        <p:nvSpPr>
          <p:cNvPr id="4" name="TextBox 3">
            <a:extLst>
              <a:ext uri="{FF2B5EF4-FFF2-40B4-BE49-F238E27FC236}">
                <a16:creationId xmlns:a16="http://schemas.microsoft.com/office/drawing/2014/main" id="{776B7137-91BD-2AF0-27F3-874C4CB8AAC3}"/>
              </a:ext>
            </a:extLst>
          </p:cNvPr>
          <p:cNvSpPr txBox="1">
            <a:spLocks/>
          </p:cNvSpPr>
          <p:nvPr/>
        </p:nvSpPr>
        <p:spPr>
          <a:xfrm rot="20563936">
            <a:off x="277758" y="3823245"/>
            <a:ext cx="892155" cy="2018593"/>
          </a:xfrm>
          <a:prstGeom prst="rect">
            <a:avLst/>
          </a:prstGeom>
          <a:noFill/>
          <a:ln>
            <a:noFill/>
          </a:ln>
        </p:spPr>
        <p:txBody>
          <a:bodyPr wrap="square" rtlCol="0">
            <a:noAutofit/>
          </a:bodyPr>
          <a:lstStyle/>
          <a:p>
            <a:r>
              <a:rPr lang="en-US" sz="1100" dirty="0">
                <a:latin typeface="Bradley Hand ITC" panose="03070402050302030203" pitchFamily="66" charset="0"/>
                <a:cs typeface="Times New Roman" panose="02020603050405020304" pitchFamily="18" charset="0"/>
              </a:rPr>
              <a:t>Hoping to establish beneficial relations that can cooperate again in the future…</a:t>
            </a:r>
          </a:p>
        </p:txBody>
      </p:sp>
      <p:pic>
        <p:nvPicPr>
          <p:cNvPr id="8" name="Picture 7">
            <a:extLst>
              <a:ext uri="{FF2B5EF4-FFF2-40B4-BE49-F238E27FC236}">
                <a16:creationId xmlns:a16="http://schemas.microsoft.com/office/drawing/2014/main" id="{91F8E630-DA50-BB6F-F332-3CBF0F796D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179626">
            <a:off x="1941372" y="598638"/>
            <a:ext cx="10197781" cy="6243016"/>
          </a:xfrm>
          <a:prstGeom prst="rect">
            <a:avLst/>
          </a:prstGeom>
          <a:effectLst>
            <a:outerShdw blurRad="50800" dist="38100" dir="13500000" algn="br" rotWithShape="0">
              <a:prstClr val="black">
                <a:alpha val="40000"/>
              </a:prstClr>
            </a:outerShdw>
          </a:effectLst>
        </p:spPr>
      </p:pic>
      <p:pic>
        <p:nvPicPr>
          <p:cNvPr id="9" name="Picture 8">
            <a:extLst>
              <a:ext uri="{FF2B5EF4-FFF2-40B4-BE49-F238E27FC236}">
                <a16:creationId xmlns:a16="http://schemas.microsoft.com/office/drawing/2014/main" id="{4FC475A3-AA33-23D2-86B1-4CCB8E9B9381}"/>
              </a:ext>
            </a:extLst>
          </p:cNvPr>
          <p:cNvPicPr>
            <a:picLocks/>
          </p:cNvPicPr>
          <p:nvPr/>
        </p:nvPicPr>
        <p:blipFill>
          <a:blip r:embed="rId5" cstate="print"/>
          <a:srcRect/>
          <a:stretch/>
        </p:blipFill>
        <p:spPr>
          <a:xfrm rot="21187577">
            <a:off x="2858325" y="1140753"/>
            <a:ext cx="4436388" cy="2908343"/>
          </a:xfrm>
          <a:prstGeom prst="rect">
            <a:avLst/>
          </a:prstGeom>
          <a:ln>
            <a:noFill/>
          </a:ln>
        </p:spPr>
      </p:pic>
      <p:pic>
        <p:nvPicPr>
          <p:cNvPr id="13" name="Picture 12" descr="A screen shot of a computer&#10;&#10;Description automatically generated with low confidence">
            <a:extLst>
              <a:ext uri="{FF2B5EF4-FFF2-40B4-BE49-F238E27FC236}">
                <a16:creationId xmlns:a16="http://schemas.microsoft.com/office/drawing/2014/main" id="{83D723C8-2E63-7061-A256-28C423A764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9890" y="752001"/>
            <a:ext cx="3395020" cy="2068035"/>
          </a:xfrm>
          <a:prstGeom prst="rect">
            <a:avLst/>
          </a:prstGeom>
        </p:spPr>
      </p:pic>
      <p:sp>
        <p:nvSpPr>
          <p:cNvPr id="15" name="TextBox 14">
            <a:extLst>
              <a:ext uri="{FF2B5EF4-FFF2-40B4-BE49-F238E27FC236}">
                <a16:creationId xmlns:a16="http://schemas.microsoft.com/office/drawing/2014/main" id="{2A95FE41-456E-1E75-68F9-AFEA8ACB2C0D}"/>
              </a:ext>
            </a:extLst>
          </p:cNvPr>
          <p:cNvSpPr txBox="1"/>
          <p:nvPr/>
        </p:nvSpPr>
        <p:spPr>
          <a:xfrm>
            <a:off x="6101126" y="973079"/>
            <a:ext cx="3144021" cy="1384995"/>
          </a:xfrm>
          <a:prstGeom prst="rect">
            <a:avLst/>
          </a:prstGeom>
          <a:noFill/>
        </p:spPr>
        <p:txBody>
          <a:bodyPr wrap="square" rtlCol="0">
            <a:spAutoFit/>
          </a:bodyPr>
          <a:lstStyle/>
          <a:p>
            <a:pPr algn="ctr"/>
            <a:r>
              <a:rPr lang="en-US" sz="2800" b="1" dirty="0">
                <a:latin typeface="Century" panose="02040604050505020304" pitchFamily="18" charset="0"/>
                <a:cs typeface="Times New Roman" panose="02020603050405020304" pitchFamily="18" charset="0"/>
              </a:rPr>
              <a:t>ECONOMIC  FEASIBILITY ISSUES</a:t>
            </a:r>
          </a:p>
        </p:txBody>
      </p:sp>
      <p:pic>
        <p:nvPicPr>
          <p:cNvPr id="10" name="Picture 9">
            <a:extLst>
              <a:ext uri="{FF2B5EF4-FFF2-40B4-BE49-F238E27FC236}">
                <a16:creationId xmlns:a16="http://schemas.microsoft.com/office/drawing/2014/main" id="{4C5AE355-FFAB-30CD-F61E-71C802D8058A}"/>
              </a:ext>
            </a:extLst>
          </p:cNvPr>
          <p:cNvPicPr>
            <a:picLocks/>
          </p:cNvPicPr>
          <p:nvPr/>
        </p:nvPicPr>
        <p:blipFill>
          <a:blip r:embed="rId7" cstate="print"/>
          <a:srcRect/>
          <a:stretch/>
        </p:blipFill>
        <p:spPr>
          <a:xfrm rot="21237192">
            <a:off x="3077419" y="3934886"/>
            <a:ext cx="4479317" cy="2446546"/>
          </a:xfrm>
          <a:prstGeom prst="rect">
            <a:avLst/>
          </a:prstGeom>
          <a:ln>
            <a:noFill/>
          </a:ln>
        </p:spPr>
      </p:pic>
      <p:pic>
        <p:nvPicPr>
          <p:cNvPr id="11" name="Picture 10">
            <a:extLst>
              <a:ext uri="{FF2B5EF4-FFF2-40B4-BE49-F238E27FC236}">
                <a16:creationId xmlns:a16="http://schemas.microsoft.com/office/drawing/2014/main" id="{B27371E6-D556-D8F3-3782-DEA98B1309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4874685">
            <a:off x="6543773" y="1317377"/>
            <a:ext cx="4155216" cy="7221378"/>
          </a:xfrm>
          <a:prstGeom prst="rect">
            <a:avLst/>
          </a:prstGeom>
          <a:effectLst>
            <a:outerShdw blurRad="50800" dist="38100" dir="13500000" algn="br" rotWithShape="0">
              <a:prstClr val="black">
                <a:alpha val="40000"/>
              </a:prstClr>
            </a:outerShdw>
          </a:effectLst>
        </p:spPr>
      </p:pic>
      <p:pic>
        <p:nvPicPr>
          <p:cNvPr id="14" name="Picture 13">
            <a:extLst>
              <a:ext uri="{FF2B5EF4-FFF2-40B4-BE49-F238E27FC236}">
                <a16:creationId xmlns:a16="http://schemas.microsoft.com/office/drawing/2014/main" id="{138648FF-4039-C5B9-FE6E-8D875DE2660C}"/>
              </a:ext>
            </a:extLst>
          </p:cNvPr>
          <p:cNvPicPr>
            <a:picLocks/>
          </p:cNvPicPr>
          <p:nvPr/>
        </p:nvPicPr>
        <p:blipFill>
          <a:blip r:embed="rId8" cstate="print"/>
          <a:srcRect/>
          <a:stretch/>
        </p:blipFill>
        <p:spPr>
          <a:xfrm rot="21028686">
            <a:off x="5848928" y="3282852"/>
            <a:ext cx="5732543" cy="3277792"/>
          </a:xfrm>
          <a:prstGeom prst="rect">
            <a:avLst/>
          </a:prstGeom>
          <a:ln>
            <a:noFill/>
          </a:ln>
        </p:spPr>
      </p:pic>
    </p:spTree>
    <p:extLst>
      <p:ext uri="{BB962C8B-B14F-4D97-AF65-F5344CB8AC3E}">
        <p14:creationId xmlns:p14="http://schemas.microsoft.com/office/powerpoint/2010/main" val="36963795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7E7F7D-8ED5-B7C8-4B6E-9F635F12659C}"/>
              </a:ext>
            </a:extLst>
          </p:cNvPr>
          <p:cNvPicPr>
            <a:picLocks noChangeAspect="1"/>
          </p:cNvPicPr>
          <p:nvPr/>
        </p:nvPicPr>
        <p:blipFill>
          <a:blip r:embed="rId2"/>
          <a:stretch>
            <a:fillRect/>
          </a:stretch>
        </p:blipFill>
        <p:spPr>
          <a:xfrm>
            <a:off x="0" y="-2"/>
            <a:ext cx="12192000" cy="6890717"/>
          </a:xfrm>
          <a:prstGeom prst="rect">
            <a:avLst/>
          </a:prstGeom>
        </p:spPr>
      </p:pic>
      <p:pic>
        <p:nvPicPr>
          <p:cNvPr id="6" name="Picture 2">
            <a:extLst>
              <a:ext uri="{FF2B5EF4-FFF2-40B4-BE49-F238E27FC236}">
                <a16:creationId xmlns:a16="http://schemas.microsoft.com/office/drawing/2014/main" id="{4ED6BD8B-DB11-1038-BAEC-3D8E0FAA46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255523">
            <a:off x="-94758" y="1593658"/>
            <a:ext cx="9566306" cy="7711595"/>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622633D-311C-63A1-234F-E764B6B7F1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401940">
            <a:off x="4864381" y="816725"/>
            <a:ext cx="4526185" cy="6243016"/>
          </a:xfrm>
          <a:prstGeom prst="rect">
            <a:avLst/>
          </a:prstGeom>
          <a:effectLst>
            <a:outerShdw blurRad="50800" dist="38100" dir="13500000" algn="br" rotWithShape="0">
              <a:prstClr val="black">
                <a:alpha val="40000"/>
              </a:prstClr>
            </a:outerShdw>
          </a:effectLst>
        </p:spPr>
      </p:pic>
      <p:pic>
        <p:nvPicPr>
          <p:cNvPr id="13" name="Picture 12" descr="A screen shot of a computer&#10;&#10;Description automatically generated with low confidence">
            <a:extLst>
              <a:ext uri="{FF2B5EF4-FFF2-40B4-BE49-F238E27FC236}">
                <a16:creationId xmlns:a16="http://schemas.microsoft.com/office/drawing/2014/main" id="{83D723C8-2E63-7061-A256-28C423A764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2779" y="1875870"/>
            <a:ext cx="3395020" cy="2068035"/>
          </a:xfrm>
          <a:prstGeom prst="rect">
            <a:avLst/>
          </a:prstGeom>
        </p:spPr>
      </p:pic>
      <p:sp>
        <p:nvSpPr>
          <p:cNvPr id="15" name="TextBox 14">
            <a:extLst>
              <a:ext uri="{FF2B5EF4-FFF2-40B4-BE49-F238E27FC236}">
                <a16:creationId xmlns:a16="http://schemas.microsoft.com/office/drawing/2014/main" id="{2A95FE41-456E-1E75-68F9-AFEA8ACB2C0D}"/>
              </a:ext>
            </a:extLst>
          </p:cNvPr>
          <p:cNvSpPr txBox="1"/>
          <p:nvPr/>
        </p:nvSpPr>
        <p:spPr>
          <a:xfrm>
            <a:off x="2868278" y="2648277"/>
            <a:ext cx="3144021" cy="523220"/>
          </a:xfrm>
          <a:prstGeom prst="rect">
            <a:avLst/>
          </a:prstGeom>
          <a:noFill/>
        </p:spPr>
        <p:txBody>
          <a:bodyPr wrap="square" rtlCol="0">
            <a:spAutoFit/>
          </a:bodyPr>
          <a:lstStyle/>
          <a:p>
            <a:pPr algn="ctr"/>
            <a:r>
              <a:rPr lang="en-US" sz="2800" b="1" dirty="0">
                <a:latin typeface="Century" panose="02040604050505020304" pitchFamily="18" charset="0"/>
                <a:cs typeface="Times New Roman" panose="02020603050405020304" pitchFamily="18" charset="0"/>
              </a:rPr>
              <a:t>DATA LISTING</a:t>
            </a:r>
          </a:p>
        </p:txBody>
      </p:sp>
      <p:sp>
        <p:nvSpPr>
          <p:cNvPr id="8" name="TextBox 7">
            <a:extLst>
              <a:ext uri="{FF2B5EF4-FFF2-40B4-BE49-F238E27FC236}">
                <a16:creationId xmlns:a16="http://schemas.microsoft.com/office/drawing/2014/main" id="{6F7C9EB7-7DD4-DF7A-175A-722CCBEA39C8}"/>
              </a:ext>
            </a:extLst>
          </p:cNvPr>
          <p:cNvSpPr txBox="1">
            <a:spLocks/>
          </p:cNvSpPr>
          <p:nvPr/>
        </p:nvSpPr>
        <p:spPr>
          <a:xfrm rot="21443797">
            <a:off x="6091551" y="1452359"/>
            <a:ext cx="2876913" cy="4722025"/>
          </a:xfrm>
          <a:prstGeom prst="rect">
            <a:avLst/>
          </a:prstGeom>
          <a:noFill/>
          <a:ln>
            <a:noFill/>
          </a:ln>
        </p:spPr>
        <p:txBody>
          <a:bodyPr wrap="square" rtlCol="0">
            <a:noAutofit/>
          </a:bodyPr>
          <a:lstStyle/>
          <a:p>
            <a:pPr algn="just">
              <a:lnSpc>
                <a:spcPct val="106000"/>
              </a:lnSpc>
              <a:spcAft>
                <a:spcPts val="800"/>
              </a:spcAft>
            </a:pPr>
            <a:r>
              <a:rPr lang="en-ZA" sz="1100" dirty="0">
                <a:effectLst/>
                <a:latin typeface="Arial" panose="020B0604020202020204" pitchFamily="34" charset="0"/>
                <a:ea typeface="Calibri" panose="020F0502020204030204" pitchFamily="34" charset="0"/>
                <a:cs typeface="Times New Roman" panose="02020603050405020304" pitchFamily="18" charset="0"/>
              </a:rPr>
              <a:t>Username – </a:t>
            </a:r>
            <a:r>
              <a:rPr lang="en-ZA" sz="1100" dirty="0" err="1">
                <a:effectLst/>
                <a:latin typeface="Arial" panose="020B0604020202020204" pitchFamily="34" charset="0"/>
                <a:ea typeface="Calibri" panose="020F0502020204030204" pitchFamily="34" charset="0"/>
                <a:cs typeface="Times New Roman" panose="02020603050405020304" pitchFamily="18" charset="0"/>
              </a:rPr>
              <a:t>Textstring</a:t>
            </a:r>
            <a:r>
              <a:rPr lang="en-ZA" sz="1100" dirty="0">
                <a:effectLst/>
                <a:latin typeface="Arial" panose="020B0604020202020204" pitchFamily="34" charset="0"/>
                <a:ea typeface="Calibri" panose="020F0502020204030204" pitchFamily="34" charset="0"/>
                <a:cs typeface="Times New Roman" panose="02020603050405020304" pitchFamily="18" charset="0"/>
              </a:rPr>
              <a:t>.</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6000"/>
              </a:lnSpc>
              <a:spcAft>
                <a:spcPts val="800"/>
              </a:spcAft>
            </a:pPr>
            <a:r>
              <a:rPr lang="en-ZA" sz="1100" dirty="0" err="1">
                <a:effectLst/>
                <a:latin typeface="Arial" panose="020B0604020202020204" pitchFamily="34" charset="0"/>
                <a:ea typeface="Calibri" panose="020F0502020204030204" pitchFamily="34" charset="0"/>
                <a:cs typeface="Times New Roman" panose="02020603050405020304" pitchFamily="18" charset="0"/>
              </a:rPr>
              <a:t>User_password</a:t>
            </a:r>
            <a:r>
              <a:rPr lang="en-ZA" sz="1100" dirty="0">
                <a:effectLst/>
                <a:latin typeface="Arial" panose="020B0604020202020204" pitchFamily="34" charset="0"/>
                <a:ea typeface="Calibri" panose="020F0502020204030204" pitchFamily="34" charset="0"/>
                <a:cs typeface="Times New Roman" panose="02020603050405020304" pitchFamily="18" charset="0"/>
              </a:rPr>
              <a:t> – </a:t>
            </a:r>
            <a:r>
              <a:rPr lang="en-ZA" sz="1100" dirty="0" err="1">
                <a:effectLst/>
                <a:latin typeface="Arial" panose="020B0604020202020204" pitchFamily="34" charset="0"/>
                <a:ea typeface="Calibri" panose="020F0502020204030204" pitchFamily="34" charset="0"/>
                <a:cs typeface="Times New Roman" panose="02020603050405020304" pitchFamily="18" charset="0"/>
              </a:rPr>
              <a:t>Textstring</a:t>
            </a:r>
            <a:r>
              <a:rPr lang="en-ZA" sz="1100" dirty="0">
                <a:effectLst/>
                <a:latin typeface="Arial" panose="020B0604020202020204" pitchFamily="34" charset="0"/>
                <a:ea typeface="Calibri" panose="020F0502020204030204" pitchFamily="34" charset="0"/>
                <a:cs typeface="Times New Roman" panose="02020603050405020304" pitchFamily="18" charset="0"/>
              </a:rPr>
              <a:t>.</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6000"/>
              </a:lnSpc>
              <a:spcAft>
                <a:spcPts val="800"/>
              </a:spcAft>
            </a:pPr>
            <a:r>
              <a:rPr lang="en-ZA" sz="1100" dirty="0">
                <a:effectLst/>
                <a:latin typeface="Arial" panose="020B0604020202020204" pitchFamily="34" charset="0"/>
                <a:ea typeface="Calibri" panose="020F0502020204030204" pitchFamily="34" charset="0"/>
                <a:cs typeface="Times New Roman" panose="02020603050405020304" pitchFamily="18" charset="0"/>
              </a:rPr>
              <a:t>Personal data of the user (</a:t>
            </a:r>
            <a:r>
              <a:rPr lang="en-ZA" sz="1100" dirty="0" err="1">
                <a:effectLst/>
                <a:latin typeface="Arial" panose="020B0604020202020204" pitchFamily="34" charset="0"/>
                <a:ea typeface="Calibri" panose="020F0502020204030204" pitchFamily="34" charset="0"/>
                <a:cs typeface="Times New Roman" panose="02020603050405020304" pitchFamily="18" charset="0"/>
              </a:rPr>
              <a:t>UserName</a:t>
            </a:r>
            <a:r>
              <a:rPr lang="en-ZA" sz="1100" dirty="0">
                <a:effectLst/>
                <a:latin typeface="Arial" panose="020B0604020202020204" pitchFamily="34" charset="0"/>
                <a:ea typeface="Calibri" panose="020F0502020204030204" pitchFamily="34" charset="0"/>
                <a:cs typeface="Times New Roman" panose="02020603050405020304" pitchFamily="18" charset="0"/>
              </a:rPr>
              <a:t>, </a:t>
            </a:r>
            <a:r>
              <a:rPr lang="en-ZA" sz="1100" dirty="0" err="1">
                <a:effectLst/>
                <a:latin typeface="Arial" panose="020B0604020202020204" pitchFamily="34" charset="0"/>
                <a:ea typeface="Calibri" panose="020F0502020204030204" pitchFamily="34" charset="0"/>
                <a:cs typeface="Times New Roman" panose="02020603050405020304" pitchFamily="18" charset="0"/>
              </a:rPr>
              <a:t>UserPassword</a:t>
            </a:r>
            <a:r>
              <a:rPr lang="en-ZA" sz="1100" dirty="0">
                <a:effectLst/>
                <a:latin typeface="Arial" panose="020B0604020202020204" pitchFamily="34" charset="0"/>
                <a:ea typeface="Calibri" panose="020F0502020204030204" pitchFamily="34" charset="0"/>
                <a:cs typeface="Times New Roman" panose="02020603050405020304" pitchFamily="18" charset="0"/>
              </a:rPr>
              <a:t>, </a:t>
            </a:r>
            <a:r>
              <a:rPr lang="en-ZA" sz="1100" dirty="0" err="1">
                <a:effectLst/>
                <a:latin typeface="Arial" panose="020B0604020202020204" pitchFamily="34" charset="0"/>
                <a:ea typeface="Calibri" panose="020F0502020204030204" pitchFamily="34" charset="0"/>
                <a:cs typeface="Times New Roman" panose="02020603050405020304" pitchFamily="18" charset="0"/>
              </a:rPr>
              <a:t>UserEmail</a:t>
            </a:r>
            <a:r>
              <a:rPr lang="en-ZA" sz="1100" dirty="0">
                <a:effectLst/>
                <a:latin typeface="Arial" panose="020B0604020202020204" pitchFamily="34" charset="0"/>
                <a:ea typeface="Calibri" panose="020F0502020204030204" pitchFamily="34" charset="0"/>
                <a:cs typeface="Times New Roman" panose="02020603050405020304" pitchFamily="18" charset="0"/>
              </a:rPr>
              <a:t>, profile data)</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6000"/>
              </a:lnSpc>
              <a:spcAft>
                <a:spcPts val="800"/>
              </a:spcAft>
            </a:pPr>
            <a:r>
              <a:rPr lang="en-ZA" sz="1100" dirty="0">
                <a:effectLst/>
                <a:latin typeface="Arial" panose="020B0604020202020204" pitchFamily="34" charset="0"/>
                <a:ea typeface="Calibri" panose="020F0502020204030204" pitchFamily="34" charset="0"/>
                <a:cs typeface="Times New Roman" panose="02020603050405020304" pitchFamily="18" charset="0"/>
              </a:rPr>
              <a:t>Their records of locations (distance, time, location) - </a:t>
            </a:r>
            <a:r>
              <a:rPr lang="en-ZA" sz="1100" dirty="0" err="1">
                <a:effectLst/>
                <a:latin typeface="Arial" panose="020B0604020202020204" pitchFamily="34" charset="0"/>
                <a:ea typeface="Calibri" panose="020F0502020204030204" pitchFamily="34" charset="0"/>
                <a:cs typeface="Times New Roman" panose="02020603050405020304" pitchFamily="18" charset="0"/>
              </a:rPr>
              <a:t>textstring</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6000"/>
              </a:lnSpc>
              <a:spcAft>
                <a:spcPts val="800"/>
              </a:spcAft>
            </a:pPr>
            <a:r>
              <a:rPr lang="en-ZA" sz="1100" dirty="0">
                <a:effectLst/>
                <a:latin typeface="Arial" panose="020B0604020202020204" pitchFamily="34" charset="0"/>
                <a:ea typeface="Calibri" panose="020F0502020204030204" pitchFamily="34" charset="0"/>
                <a:cs typeface="Times New Roman" panose="02020603050405020304" pitchFamily="18" charset="0"/>
              </a:rPr>
              <a:t>Date/Time - </a:t>
            </a:r>
            <a:r>
              <a:rPr lang="en-ZA" sz="1100" dirty="0" err="1">
                <a:effectLst/>
                <a:latin typeface="Arial" panose="020B0604020202020204" pitchFamily="34" charset="0"/>
                <a:ea typeface="Calibri" panose="020F0502020204030204" pitchFamily="34" charset="0"/>
                <a:cs typeface="Times New Roman" panose="02020603050405020304" pitchFamily="18" charset="0"/>
              </a:rPr>
              <a:t>textstring</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6000"/>
              </a:lnSpc>
              <a:spcAft>
                <a:spcPts val="800"/>
              </a:spcAft>
            </a:pPr>
            <a:r>
              <a:rPr lang="en-ZA" sz="1100" dirty="0">
                <a:effectLst/>
                <a:latin typeface="Arial" panose="020B0604020202020204" pitchFamily="34" charset="0"/>
                <a:ea typeface="Calibri" panose="020F0502020204030204" pitchFamily="34" charset="0"/>
                <a:cs typeface="Times New Roman" panose="02020603050405020304" pitchFamily="18" charset="0"/>
              </a:rPr>
              <a:t>Name of the maps - </a:t>
            </a:r>
            <a:r>
              <a:rPr lang="en-ZA" sz="1100" dirty="0" err="1">
                <a:effectLst/>
                <a:latin typeface="Arial" panose="020B0604020202020204" pitchFamily="34" charset="0"/>
                <a:ea typeface="Calibri" panose="020F0502020204030204" pitchFamily="34" charset="0"/>
                <a:cs typeface="Times New Roman" panose="02020603050405020304" pitchFamily="18" charset="0"/>
              </a:rPr>
              <a:t>textstring</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6000"/>
              </a:lnSpc>
              <a:spcAft>
                <a:spcPts val="800"/>
              </a:spcAft>
            </a:pPr>
            <a:r>
              <a:rPr lang="en-ZA" sz="1100" dirty="0">
                <a:effectLst/>
                <a:latin typeface="Arial" panose="020B0604020202020204" pitchFamily="34" charset="0"/>
                <a:ea typeface="Calibri" panose="020F0502020204030204" pitchFamily="34" charset="0"/>
                <a:cs typeface="Times New Roman" panose="02020603050405020304" pitchFamily="18" charset="0"/>
              </a:rPr>
              <a:t>Location (City, Street, local, Landmarks) - </a:t>
            </a:r>
            <a:r>
              <a:rPr lang="en-ZA" sz="1100" dirty="0" err="1">
                <a:effectLst/>
                <a:latin typeface="Arial" panose="020B0604020202020204" pitchFamily="34" charset="0"/>
                <a:ea typeface="Calibri" panose="020F0502020204030204" pitchFamily="34" charset="0"/>
                <a:cs typeface="Times New Roman" panose="02020603050405020304" pitchFamily="18" charset="0"/>
              </a:rPr>
              <a:t>textstring</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6000"/>
              </a:lnSpc>
              <a:spcAft>
                <a:spcPts val="800"/>
              </a:spcAft>
            </a:pPr>
            <a:r>
              <a:rPr lang="en-ZA" sz="1100" dirty="0">
                <a:effectLst/>
                <a:latin typeface="Arial" panose="020B0604020202020204" pitchFamily="34" charset="0"/>
                <a:ea typeface="Calibri" panose="020F0502020204030204" pitchFamily="34" charset="0"/>
                <a:cs typeface="Times New Roman" panose="02020603050405020304" pitchFamily="18" charset="0"/>
              </a:rPr>
              <a:t>Updating location - </a:t>
            </a:r>
            <a:r>
              <a:rPr lang="en-ZA" sz="1100" dirty="0" err="1">
                <a:effectLst/>
                <a:latin typeface="Arial" panose="020B0604020202020204" pitchFamily="34" charset="0"/>
                <a:ea typeface="Calibri" panose="020F0502020204030204" pitchFamily="34" charset="0"/>
                <a:cs typeface="Times New Roman" panose="02020603050405020304" pitchFamily="18" charset="0"/>
              </a:rPr>
              <a:t>textstring</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6000"/>
              </a:lnSpc>
              <a:spcAft>
                <a:spcPts val="800"/>
              </a:spcAft>
            </a:pPr>
            <a:r>
              <a:rPr lang="en-ZA" sz="1100" dirty="0">
                <a:effectLst/>
                <a:latin typeface="Arial" panose="020B0604020202020204" pitchFamily="34" charset="0"/>
                <a:ea typeface="Calibri" panose="020F0502020204030204" pitchFamily="34" charset="0"/>
                <a:cs typeface="Times New Roman" panose="02020603050405020304" pitchFamily="18" charset="0"/>
              </a:rPr>
              <a:t>User Log (Last time used, how often) – </a:t>
            </a:r>
            <a:r>
              <a:rPr lang="en-ZA" sz="1100" dirty="0" err="1">
                <a:effectLst/>
                <a:latin typeface="Arial" panose="020B0604020202020204" pitchFamily="34" charset="0"/>
                <a:ea typeface="Calibri" panose="020F0502020204030204" pitchFamily="34" charset="0"/>
                <a:cs typeface="Times New Roman" panose="02020603050405020304" pitchFamily="18" charset="0"/>
              </a:rPr>
              <a:t>textstring</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38A45481-B4FF-7CBF-D131-98BD69601063}"/>
              </a:ext>
            </a:extLst>
          </p:cNvPr>
          <p:cNvPicPr>
            <a:picLocks/>
          </p:cNvPicPr>
          <p:nvPr/>
        </p:nvPicPr>
        <p:blipFill>
          <a:blip r:embed="rId6" cstate="print"/>
          <a:srcRect/>
          <a:stretch/>
        </p:blipFill>
        <p:spPr>
          <a:xfrm rot="21414071">
            <a:off x="992844" y="3737480"/>
            <a:ext cx="1949076" cy="2332420"/>
          </a:xfrm>
          <a:prstGeom prst="rect">
            <a:avLst/>
          </a:prstGeom>
          <a:ln>
            <a:noFill/>
          </a:ln>
        </p:spPr>
      </p:pic>
    </p:spTree>
    <p:extLst>
      <p:ext uri="{BB962C8B-B14F-4D97-AF65-F5344CB8AC3E}">
        <p14:creationId xmlns:p14="http://schemas.microsoft.com/office/powerpoint/2010/main" val="36653077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362</TotalTime>
  <Words>1496</Words>
  <Application>Microsoft Office PowerPoint</Application>
  <PresentationFormat>Widescreen</PresentationFormat>
  <Paragraphs>93</Paragraphs>
  <Slides>10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Bradley Hand ITC</vt:lpstr>
      <vt:lpstr>Calibri</vt:lpstr>
      <vt:lpstr>Calibri Light</vt:lpstr>
      <vt:lpstr>Century</vt:lpstr>
      <vt:lpstr>Century Gothic</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Raphael James Son Hing</dc:creator>
  <cp:lastModifiedBy>Raphael James Son Hing</cp:lastModifiedBy>
  <cp:revision>15</cp:revision>
  <dcterms:created xsi:type="dcterms:W3CDTF">2022-10-08T13:22:47Z</dcterms:created>
  <dcterms:modified xsi:type="dcterms:W3CDTF">2022-10-16T21:19:55Z</dcterms:modified>
</cp:coreProperties>
</file>